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91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a7025800008f0875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8.png"/><Relationship Id="rId3" Type="http://schemas.openxmlformats.org/officeDocument/2006/relationships/slide" Target="slide6.xml"/><Relationship Id="rId7" Type="http://schemas.openxmlformats.org/officeDocument/2006/relationships/image" Target="../media/image7.png"/><Relationship Id="rId12" Type="http://schemas.openxmlformats.org/officeDocument/2006/relationships/slide" Target="slide4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11" Type="http://schemas.openxmlformats.org/officeDocument/2006/relationships/slide" Target="slide38.xml"/><Relationship Id="rId5" Type="http://schemas.openxmlformats.org/officeDocument/2006/relationships/slide" Target="slide12.xml"/><Relationship Id="rId15" Type="http://schemas.openxmlformats.org/officeDocument/2006/relationships/slide" Target="slide46.xml"/><Relationship Id="rId10" Type="http://schemas.openxmlformats.org/officeDocument/2006/relationships/slide" Target="slide33.xml"/><Relationship Id="rId4" Type="http://schemas.openxmlformats.org/officeDocument/2006/relationships/slide" Target="slide8.xml"/><Relationship Id="rId9" Type="http://schemas.openxmlformats.org/officeDocument/2006/relationships/slide" Target="slide27.xml"/><Relationship Id="rId1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3.png"/><Relationship Id="rId4" Type="http://schemas.openxmlformats.org/officeDocument/2006/relationships/image" Target="../media/image13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9.png"/><Relationship Id="rId4" Type="http://schemas.openxmlformats.org/officeDocument/2006/relationships/image" Target="../media/image1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5_1#ac7653981?vcp=1&amp;vop=1&amp;pid=21156f15b&amp;color=36,64,97&amp;vtp=1&amp;bt=1&amp;bbb=1"/>
              <p:cNvSpPr/>
              <p:nvPr/>
            </p:nvSpPr>
            <p:spPr>
              <a:xfrm>
                <a:off x="539496" y="2006554"/>
                <a:ext cx="11109960" cy="559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5_1#ac7653981?vcp=1&amp;vop=1&amp;pid=21156f15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6554"/>
                <a:ext cx="11109960" cy="559880"/>
              </a:xfrm>
              <a:prstGeom prst="rect">
                <a:avLst/>
              </a:prstGeom>
              <a:blipFill>
                <a:blip r:embed="rId3"/>
                <a:stretch>
                  <a:fillRect l="-1317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6_1#ac7653981?vcp=1&amp;vop=1&amp;pid=21156f15b&amp;color=36,64,97&amp;vtp=1&amp;bbb=1"/>
              <p:cNvSpPr/>
              <p:nvPr/>
            </p:nvSpPr>
            <p:spPr>
              <a:xfrm>
                <a:off x="539496" y="2570372"/>
                <a:ext cx="11109960" cy="245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6_1#ac7653981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70372"/>
                <a:ext cx="11109960" cy="2455355"/>
              </a:xfrm>
              <a:prstGeom prst="rect">
                <a:avLst/>
              </a:prstGeom>
              <a:blipFill>
                <a:blip r:embed="rId4"/>
                <a:stretch>
                  <a:fillRect l="-1317" b="-3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27_1#21156f15b?vcp=1&amp;vop=1&amp;pid=28fdd3e87&amp;color=36,64,97&amp;mp=1&amp;vtp=1&amp;bt=1&amp;bbb=1"/>
          <p:cNvSpPr/>
          <p:nvPr/>
        </p:nvSpPr>
        <p:spPr>
          <a:xfrm>
            <a:off x="539496" y="251261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先分清复合函数由哪几个函数构成，然后结合复合函数的求导步骤求导数.</a:t>
            </a:r>
            <a:endParaRPr lang="en-US" altLang="zh-CN" sz="1800" dirty="0"/>
          </a:p>
        </p:txBody>
      </p:sp>
      <p:sp>
        <p:nvSpPr>
          <p:cNvPr id="3" name="QO_6_EX.28_1#21156f15b?vcp=1&amp;vop=1&amp;pid=28fdd3e87&amp;color=36,64,97&amp;vtp=1&amp;bbb=1"/>
          <p:cNvSpPr/>
          <p:nvPr/>
        </p:nvSpPr>
        <p:spPr>
          <a:xfrm>
            <a:off x="539496" y="2920542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【方法总结】求复合函数的导数的注意点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分解后的函数通常为基本初等函数；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求导时分清是对哪个变量求导；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计算结果尽量简洁.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e3ff794c?vcp=1&amp;pid=c548c87b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导函数的奇偶性及周期性的探究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29_1#9effb6ed0?vaa=1&amp;vcp=1&amp;vop=1&amp;pid=ce3ff794c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6_BD.29_1#9effb6ed0?vaa=1&amp;vcp=1&amp;vop=1&amp;pid=ce3ff794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31_1#9effb6ed0.blank?vaa=1&amp;vcp=1&amp;vop=1&amp;pid=ce3ff794c&amp;color=36,64,97&amp;vpa=6&amp;vtp=1&amp;bbb=1"/>
              <p:cNvSpPr/>
              <p:nvPr/>
            </p:nvSpPr>
            <p:spPr>
              <a:xfrm>
                <a:off x="4733861" y="1774848"/>
                <a:ext cx="1529906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31_1#9effb6ed0.blank?vaa=1&amp;vcp=1&amp;vop=1&amp;pid=ce3ff794c&amp;color=36,64,97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861" y="1774848"/>
                <a:ext cx="1529906" cy="260350"/>
              </a:xfrm>
              <a:prstGeom prst="rect">
                <a:avLst/>
              </a:prstGeom>
              <a:blipFill>
                <a:blip r:embed="rId4"/>
                <a:stretch>
                  <a:fillRect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30_1#9effb6ed0?vaa=1&amp;vcp=1&amp;vop=1&amp;pid=ce3ff794c&amp;color=36,64,97&amp;vtp=1&amp;bbb=1&amp;hb=1"/>
              <p:cNvSpPr/>
              <p:nvPr/>
            </p:nvSpPr>
            <p:spPr>
              <a:xfrm>
                <a:off x="539496" y="209266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察知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呈周期性变化，周期为4，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505×4+1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6_AS.30_1#9effb6ed0?vaa=1&amp;vcp=1&amp;vop=1&amp;pid=ce3ff794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88acedbd?vcp=1&amp;pid=0492e1760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588acedbd?vcp=1&amp;pid=0492e1760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e9ba8017e?vcp=1&amp;pid=588acedbd&amp;color=101,101,255&amp;vtp=1&amp;bbb=1"/>
              <p:cNvSpPr/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2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2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2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的理解有误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4" name="C_5_BD#e9ba8017e?vcp=1&amp;pid=588acedbd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33_1#b068ab65d?vaa=1&amp;vcp=1&amp;vop=1&amp;pid=e9ba8017e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[陕西渭南2024高二期中]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33_1#b068ab65d?vaa=1&amp;vcp=1&amp;vop=1&amp;pid=e9ba80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35_1#b068ab65d.bracket?vaa=1&amp;vcp=1&amp;vop=1&amp;pid=e9ba8017e&amp;color=36,64,97&amp;vpa=7&amp;vtp=1"/>
          <p:cNvSpPr/>
          <p:nvPr/>
        </p:nvSpPr>
        <p:spPr>
          <a:xfrm>
            <a:off x="8361045" y="205621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33_2#b068ab65d.choices?vaa=1&amp;vcp=1&amp;vop=1&amp;pid=e9ba8017e&amp;color=36,64,97&amp;vtp=1&amp;bbb=1"/>
              <p:cNvSpPr/>
              <p:nvPr/>
            </p:nvSpPr>
            <p:spPr>
              <a:xfrm>
                <a:off x="539496" y="23778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8915" algn="l"/>
                    <a:tab pos="56629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7" name="QC_6_BD.33_2#b068ab65d.choices?vaa=1&amp;vcp=1&amp;vop=1&amp;pid=e9ba80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7844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EX.34_1#b068ab65d?vaa=1&amp;vcp=1&amp;vop=1&amp;pid=e9ba8017e&amp;color=36,64,97&amp;vtp=1&amp;bbb=1"/>
              <p:cNvSpPr/>
              <p:nvPr/>
            </p:nvSpPr>
            <p:spPr>
              <a:xfrm>
                <a:off x="539496" y="2751161"/>
                <a:ext cx="11109960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 smtClean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 dirty="0" smtClean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切勿先求函数值再对函数值进行求导.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 dirty="0" smtClean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 dirty="0" err="1" smtClean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8" name="QC_6_EX.34_1#b068ab65d?vaa=1&amp;vcp=1&amp;vop=1&amp;pid=e9ba80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1161"/>
                <a:ext cx="11109960" cy="2865755"/>
              </a:xfrm>
              <a:prstGeom prst="rect">
                <a:avLst/>
              </a:prstGeom>
              <a:blipFill>
                <a:blip r:embed="rId7"/>
                <a:stretch>
                  <a:fillRect l="-1317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7_1#988765a2e?vaa=1&amp;vcp=1&amp;vop=1&amp;pid=e9ba8017e&amp;color=36,64,97&amp;vtp=1&amp;bt=1&amp;bbb=1"/>
              <p:cNvSpPr/>
              <p:nvPr/>
            </p:nvSpPr>
            <p:spPr>
              <a:xfrm>
                <a:off x="539496" y="26637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37_1#988765a2e?vaa=1&amp;vcp=1&amp;vop=1&amp;pid=e9ba8017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371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9_1#988765a2e.bracket?vaa=1&amp;vcp=1&amp;vop=1&amp;pid=e9ba8017e&amp;color=36,64,97&amp;vpa=8&amp;vtp=1"/>
          <p:cNvSpPr/>
          <p:nvPr/>
        </p:nvSpPr>
        <p:spPr>
          <a:xfrm>
            <a:off x="6367018" y="27432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7_2#988765a2e.choices?vaa=1&amp;vcp=1&amp;vop=1&amp;pid=e9ba8017e&amp;color=36,64,97&amp;vtp=1&amp;bbb=1"/>
              <p:cNvSpPr/>
              <p:nvPr/>
            </p:nvSpPr>
            <p:spPr>
              <a:xfrm>
                <a:off x="539496" y="307779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39415" algn="l"/>
                    <a:tab pos="58534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.3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37_2#988765a2e.choices?vaa=1&amp;vcp=1&amp;vop=1&amp;pid=e9ba80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7799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8_1#988765a2e?vaa=1&amp;vcp=1&amp;vop=1&amp;pid=e9ba8017e&amp;color=36,64,97&amp;vtp=1&amp;bbb=1&amp;hb=1"/>
              <p:cNvSpPr/>
              <p:nvPr/>
            </p:nvSpPr>
            <p:spPr>
              <a:xfrm>
                <a:off x="539496" y="3451116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38_1#988765a2e?vaa=1&amp;vcp=1&amp;vop=1&amp;pid=e9ba801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51116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1_1#e1a764798?vaa=1&amp;vcp=1&amp;vop=1&amp;pid=e9ba8017e&amp;color=36,64,97&amp;vtp=1&amp;bt=1&amp;bbb=1"/>
              <p:cNvSpPr/>
              <p:nvPr/>
            </p:nvSpPr>
            <p:spPr>
              <a:xfrm>
                <a:off x="539496" y="316403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BD.41_1#e1a764798?vaa=1&amp;vcp=1&amp;vop=1&amp;pid=e9ba8017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3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3_1#e1a764798.blank?vaa=1&amp;vcp=1&amp;vop=1&amp;pid=e9ba8017e&amp;color=36,64,97&amp;vpa=9&amp;vtp=1"/>
          <p:cNvSpPr/>
          <p:nvPr/>
        </p:nvSpPr>
        <p:spPr>
          <a:xfrm>
            <a:off x="5293011" y="3122123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42_1#e1a764798?vaa=1&amp;vcp=1&amp;vop=1&amp;pid=e9ba8017e&amp;color=36,64,97&amp;vtp=1&amp;bbb=1"/>
              <p:cNvSpPr/>
              <p:nvPr/>
            </p:nvSpPr>
            <p:spPr>
              <a:xfrm>
                <a:off x="539496" y="3576592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42_1#e1a764798?vaa=1&amp;vcp=1&amp;vop=1&amp;pid=e9ba80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76592"/>
                <a:ext cx="11109960" cy="36385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a5b3702c?vcp=1&amp;pid=0492e1760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4_BD#3a5b3702c?vcp=1&amp;pid=0492e1760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9c7dc7f78?vcp=1&amp;pid=3a5b3702c&amp;color=0,55,96&amp;vtp=1&amp;bbb=1"/>
          <p:cNvSpPr/>
          <p:nvPr/>
        </p:nvSpPr>
        <p:spPr>
          <a:xfrm>
            <a:off x="539496" y="1367496"/>
            <a:ext cx="11109960" cy="476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/>
          </a:p>
        </p:txBody>
      </p:sp>
      <p:sp>
        <p:nvSpPr>
          <p:cNvPr id="5" name="C_6_BD#7ec351ead?vcp=1&amp;pid=9c7dc7f78&amp;color=101,101,255&amp;vtp=1&amp;bbb=1"/>
          <p:cNvSpPr/>
          <p:nvPr/>
        </p:nvSpPr>
        <p:spPr>
          <a:xfrm>
            <a:off x="539496" y="1889046"/>
            <a:ext cx="11109960" cy="4330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求函数的导数</a:t>
            </a:r>
            <a:endParaRPr lang="en-US" altLang="zh-CN" sz="2200" dirty="0"/>
          </a:p>
        </p:txBody>
      </p:sp>
      <p:sp>
        <p:nvSpPr>
          <p:cNvPr id="6" name="QO_7_BD.45_1#a7db8b88a?vcp=1&amp;vop=1&amp;pid=7ec351ead&amp;color=36,64,97&amp;vtp=1&amp;bbb=1"/>
          <p:cNvSpPr/>
          <p:nvPr/>
        </p:nvSpPr>
        <p:spPr>
          <a:xfrm>
            <a:off x="539496" y="2374101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求下列函数的导数.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BD.46_1#e08e96160?vcp=1&amp;vop=1&amp;pid=a7db8b88a&amp;color=36,64,97&amp;vtp=1&amp;bbb=1"/>
              <p:cNvSpPr/>
              <p:nvPr/>
            </p:nvSpPr>
            <p:spPr>
              <a:xfrm>
                <a:off x="539496" y="2726142"/>
                <a:ext cx="11109960" cy="4819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BD.46_1#e08e96160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6142"/>
                <a:ext cx="11109960" cy="481965"/>
              </a:xfrm>
              <a:prstGeom prst="rect">
                <a:avLst/>
              </a:prstGeom>
              <a:blipFill>
                <a:blip r:embed="rId4"/>
                <a:stretch>
                  <a:fillRect l="-1317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AN.47_1#e08e96160?vcp=1&amp;vop=1&amp;pid=a7db8b88a&amp;color=36,64,97&amp;vtp=1&amp;bbb=1"/>
              <p:cNvSpPr/>
              <p:nvPr/>
            </p:nvSpPr>
            <p:spPr>
              <a:xfrm>
                <a:off x="539496" y="3214393"/>
                <a:ext cx="11109960" cy="54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8_AN.47_1#e08e96160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4393"/>
                <a:ext cx="11109960" cy="540830"/>
              </a:xfrm>
              <a:prstGeom prst="rect">
                <a:avLst/>
              </a:prstGeom>
              <a:blipFill>
                <a:blip r:embed="rId5"/>
                <a:stretch>
                  <a:fillRect l="-1317" b="-14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8_BD.48_1#f730c25a2?vcp=1&amp;vop=1&amp;pid=a7db8b88a&amp;color=36,64,97&amp;vtp=1&amp;bbb=1"/>
              <p:cNvSpPr/>
              <p:nvPr/>
            </p:nvSpPr>
            <p:spPr>
              <a:xfrm>
                <a:off x="539496" y="3764938"/>
                <a:ext cx="11109960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8_BD.48_1#f730c25a2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64938"/>
                <a:ext cx="11109960" cy="457200"/>
              </a:xfrm>
              <a:prstGeom prst="rect">
                <a:avLst/>
              </a:prstGeom>
              <a:blipFill>
                <a:blip r:embed="rId6"/>
                <a:stretch>
                  <a:fillRect l="-1317" b="-10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8_AN.49_1#f730c25a2?vcp=1&amp;vop=1&amp;pid=a7db8b88a&amp;color=36,64,97&amp;vtp=1&amp;bbb=1"/>
              <p:cNvSpPr/>
              <p:nvPr/>
            </p:nvSpPr>
            <p:spPr>
              <a:xfrm>
                <a:off x="539496" y="4222138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8_AN.49_1#f730c25a2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22138"/>
                <a:ext cx="11109960" cy="469900"/>
              </a:xfrm>
              <a:prstGeom prst="rect">
                <a:avLst/>
              </a:prstGeom>
              <a:blipFill>
                <a:blip r:embed="rId7"/>
                <a:stretch>
                  <a:fillRect l="-1317" b="-11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8_BD.50_1#e94a3a8bd?vcp=1&amp;vop=1&amp;pid=a7db8b88a&amp;color=36,64,97&amp;vtp=1&amp;bbb=1"/>
              <p:cNvSpPr/>
              <p:nvPr/>
            </p:nvSpPr>
            <p:spPr>
              <a:xfrm>
                <a:off x="539496" y="4692038"/>
                <a:ext cx="11109960" cy="574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8_BD.50_1#e94a3a8bd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92038"/>
                <a:ext cx="11109960" cy="574421"/>
              </a:xfrm>
              <a:prstGeom prst="rect">
                <a:avLst/>
              </a:prstGeom>
              <a:blipFill>
                <a:blip r:embed="rId8"/>
                <a:stretch>
                  <a:fillRect l="-1317" b="-13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O_8_AN.51_1#e94a3a8bd?vcp=1&amp;vop=1&amp;pid=a7db8b88a&amp;color=36,64,97&amp;vtp=1&amp;bbb=1"/>
              <p:cNvSpPr/>
              <p:nvPr/>
            </p:nvSpPr>
            <p:spPr>
              <a:xfrm>
                <a:off x="539496" y="5274650"/>
                <a:ext cx="11109960" cy="9805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O_8_AN.51_1#e94a3a8bd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74650"/>
                <a:ext cx="11109960" cy="980504"/>
              </a:xfrm>
              <a:prstGeom prst="rect">
                <a:avLst/>
              </a:prstGeom>
              <a:blipFill>
                <a:blip r:embed="rId9"/>
                <a:stretch>
                  <a:fillRect l="-1317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0" grpId="0" build="p" animBg="1"/>
      <p:bldP spid="1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52_1#ab68961a6?vcp=1&amp;vop=1&amp;pid=a7db8b88a&amp;color=36,64,97&amp;vtp=1&amp;bt=1&amp;bbb=1"/>
              <p:cNvSpPr/>
              <p:nvPr/>
            </p:nvSpPr>
            <p:spPr>
              <a:xfrm>
                <a:off x="539496" y="2141365"/>
                <a:ext cx="11109960" cy="570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52_1#ab68961a6?vcp=1&amp;vop=1&amp;pid=a7db8b88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1365"/>
                <a:ext cx="11109960" cy="570738"/>
              </a:xfrm>
              <a:prstGeom prst="rect">
                <a:avLst/>
              </a:prstGeom>
              <a:blipFill>
                <a:blip r:embed="rId3"/>
                <a:stretch>
                  <a:fillRect l="-1317" b="-9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53_1#ab68961a6?vcp=1&amp;vop=1&amp;pid=a7db8b88a&amp;color=36,64,97&amp;vtp=1&amp;bbb=1"/>
              <p:cNvSpPr/>
              <p:nvPr/>
            </p:nvSpPr>
            <p:spPr>
              <a:xfrm>
                <a:off x="539496" y="2717691"/>
                <a:ext cx="11109960" cy="105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53_1#ab68961a6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7691"/>
                <a:ext cx="11109960" cy="1054100"/>
              </a:xfrm>
              <a:prstGeom prst="rect">
                <a:avLst/>
              </a:prstGeom>
              <a:blipFill>
                <a:blip r:embed="rId4"/>
                <a:stretch>
                  <a:fillRect l="-1317" b="-46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54_1#170c0869b?vcp=1&amp;vop=1&amp;pid=a7db8b88a&amp;color=36,64,97&amp;vtp=1&amp;bbb=1"/>
              <p:cNvSpPr/>
              <p:nvPr/>
            </p:nvSpPr>
            <p:spPr>
              <a:xfrm>
                <a:off x="539496" y="377179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54_1#170c0869b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1791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55_1#170c0869b?vcp=1&amp;vop=1&amp;pid=a7db8b88a&amp;color=36,64,97&amp;vtp=1&amp;bbb=1"/>
              <p:cNvSpPr/>
              <p:nvPr/>
            </p:nvSpPr>
            <p:spPr>
              <a:xfrm>
                <a:off x="539496" y="4123581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55_1#170c0869b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3581"/>
                <a:ext cx="11109960" cy="772859"/>
              </a:xfrm>
              <a:prstGeom prst="rect">
                <a:avLst/>
              </a:prstGeom>
              <a:blipFill>
                <a:blip r:embed="rId6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56_1#97267b8d1?vcp=1&amp;vop=1&amp;pid=a7db8b88a&amp;color=36,64,97&amp;vtp=1&amp;bt=1&amp;bbb=1"/>
              <p:cNvSpPr/>
              <p:nvPr/>
            </p:nvSpPr>
            <p:spPr>
              <a:xfrm>
                <a:off x="539496" y="1719249"/>
                <a:ext cx="11109960" cy="559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（6）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56_1#97267b8d1?vcp=1&amp;vop=1&amp;pid=a7db8b88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19249"/>
                <a:ext cx="11109960" cy="559880"/>
              </a:xfrm>
              <a:prstGeom prst="rect">
                <a:avLst/>
              </a:prstGeom>
              <a:blipFill>
                <a:blip r:embed="rId3"/>
                <a:stretch>
                  <a:fillRect l="-1317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57_1#97267b8d1?vcp=1&amp;vop=1&amp;pid=a7db8b88a&amp;color=36,64,97&amp;vtp=1&amp;bbb=1"/>
              <p:cNvSpPr/>
              <p:nvPr/>
            </p:nvSpPr>
            <p:spPr>
              <a:xfrm>
                <a:off x="539496" y="2286622"/>
                <a:ext cx="11109960" cy="3005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57_1#97267b8d1?vcp=1&amp;vop=1&amp;pid=a7db8b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6622"/>
                <a:ext cx="11109960" cy="3005138"/>
              </a:xfrm>
              <a:prstGeom prst="rect">
                <a:avLst/>
              </a:prstGeom>
              <a:blipFill>
                <a:blip r:embed="rId4"/>
                <a:stretch>
                  <a:fillRect l="-1317" b="-28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58_1#a7db8b88a?vcp=1&amp;vop=1&amp;pid=7ec351ead&amp;color=36,64,97&amp;vtp=1&amp;bt=1&amp;bbb=1&amp;hb=1"/>
          <p:cNvSpPr/>
          <p:nvPr/>
        </p:nvSpPr>
        <p:spPr>
          <a:xfrm>
            <a:off x="539496" y="1463503"/>
            <a:ext cx="11109960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利用导数的运算法则求函数的导数的两个策略: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1）解决函数的求导问题，应先分析所给函数的结构特点，选择正确的公式和法则.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2）对于比较复杂的函数，若直接套用求导公式，则会使求导的过程烦琐，且易出错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，故可先对函数的解析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式进行合理的恒等变形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，转化为容易求导的结构形式再求导数，尽量回避利用积与商的求导法则.常见类型如下：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对于分式中分子、分母齐次结构的函数，可考虑通过裂项化为和差形式.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若待求导的函数是两个函数商的形式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,可以直接利用商的导数运算法则进行求导,但这样做运算量较大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,如果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先对函数进行适当变形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，再对函数求导,则会大大减少运算量.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对于根式型函数,可考虑进行有理化变形.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有两种形式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:一是分子中含有根式，则进行分子有理化;二是分母中含有根式，则进行分母有理化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.如果所给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“项”的分母是互为有理化因式的结构形式,直接通分就能达到分母有理化的效果,从而使化简过程更为简捷.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233293e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e233293e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e233293e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58_2#a7db8b88a?vcp=1&amp;vop=1&amp;pid=7ec351ead&amp;color=36,64,97&amp;mp=1&amp;vtp=1&amp;bt=1&amp;bbb=1&amp;hb=1"/>
          <p:cNvSpPr/>
          <p:nvPr/>
        </p:nvSpPr>
        <p:spPr>
          <a:xfrm>
            <a:off x="539496" y="2517603"/>
            <a:ext cx="11109960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③对于多个整式乘积形式的函数,可以考虑展开，利用多项式的乘法法则,化为和差的形式,再求导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,其运算过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程将会简化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,运算量将会减小.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对于三角函数,可考虑恒等变换.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对三角函数求导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,往往需要利用三角恒等变换,对函数式进行化简,使函数的种类减少，次数降低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,结构尽量简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,从而便于求导.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9_1#230af1585?vaa=1&amp;vcp=1&amp;vop=1&amp;pid=7ec351ead&amp;color=36,64,97&amp;vtp=1&amp;bt=1&amp;bbb=1"/>
          <p:cNvSpPr/>
          <p:nvPr/>
        </p:nvSpPr>
        <p:spPr>
          <a:xfrm>
            <a:off x="539496" y="19415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下列求导正确的是(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7_AN.61_1#230af1585.bracket?vaa=1&amp;vcp=1&amp;vop=1&amp;pid=7ec351ead&amp;color=36,64,97&amp;vpa=10&amp;vtp=1"/>
          <p:cNvSpPr/>
          <p:nvPr/>
        </p:nvSpPr>
        <p:spPr>
          <a:xfrm>
            <a:off x="2950909" y="202106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59_2#230af1585.choices?vaa=1&amp;vcp=1&amp;vop=1&amp;pid=7ec351ead&amp;color=36,64,97&amp;vtp=1&amp;bbb=1"/>
              <p:cNvSpPr/>
              <p:nvPr/>
            </p:nvSpPr>
            <p:spPr>
              <a:xfrm>
                <a:off x="539496" y="2313673"/>
                <a:ext cx="11109960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364740" algn="l"/>
                    <a:tab pos="5580380" algn="l"/>
                    <a:tab pos="85801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59_2#230af1585.choices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3673"/>
                <a:ext cx="11109960" cy="501015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60_1#230af1585?vaa=1&amp;vcp=1&amp;vop=1&amp;pid=7ec351ead&amp;color=36,64,97&amp;vtp=1&amp;bbb=1"/>
              <p:cNvSpPr/>
              <p:nvPr/>
            </p:nvSpPr>
            <p:spPr>
              <a:xfrm>
                <a:off x="539496" y="2819958"/>
                <a:ext cx="11109960" cy="209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60_1#230af1585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9958"/>
                <a:ext cx="11109960" cy="2094040"/>
              </a:xfrm>
              <a:prstGeom prst="rect">
                <a:avLst/>
              </a:prstGeom>
              <a:blipFill>
                <a:blip r:embed="rId4"/>
                <a:stretch>
                  <a:fillRect l="-1317" b="-6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3_1#5673833d2?vaa=1&amp;vcp=1&amp;vop=1&amp;pid=7ec351ead&amp;color=36,64,97&amp;vtp=1&amp;bt=1&amp;bbb=1"/>
          <p:cNvSpPr/>
          <p:nvPr/>
        </p:nvSpPr>
        <p:spPr>
          <a:xfrm>
            <a:off x="539496" y="180386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下列运算正确的是(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7_AN.65_1#5673833d2.bracket?vaa=1&amp;vcp=1&amp;vop=1&amp;pid=7ec351ead&amp;color=36,64,97&amp;vpa=11&amp;vtp=1"/>
          <p:cNvSpPr/>
          <p:nvPr/>
        </p:nvSpPr>
        <p:spPr>
          <a:xfrm>
            <a:off x="2950909" y="18833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63_2#5673833d2.choices?vaa=1&amp;vcp=1&amp;vop=1&amp;pid=7ec351ead&amp;color=36,64,97&amp;vtp=1&amp;bbb=1"/>
              <p:cNvSpPr/>
              <p:nvPr/>
            </p:nvSpPr>
            <p:spPr>
              <a:xfrm>
                <a:off x="539496" y="2175973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g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63_2#5673833d2.choices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5973"/>
                <a:ext cx="11109960" cy="914400"/>
              </a:xfrm>
              <a:prstGeom prst="rect">
                <a:avLst/>
              </a:prstGeom>
              <a:blipFill>
                <a:blip r:embed="rId3"/>
                <a:stretch>
                  <a:fillRect l="-1317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64_1#5673833d2?vaa=1&amp;vcp=1&amp;vop=1&amp;pid=7ec351ead&amp;color=36,64,97&amp;vtp=1&amp;bbb=1"/>
              <p:cNvSpPr/>
              <p:nvPr/>
            </p:nvSpPr>
            <p:spPr>
              <a:xfrm>
                <a:off x="539496" y="3102946"/>
                <a:ext cx="11109960" cy="2010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对于A选项，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，故A选项错误；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B选项，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，故B选项错误；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C选项，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，故C选项正确；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D选项，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，故D选项错误.故选C.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64_1#5673833d2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2946"/>
                <a:ext cx="11109960" cy="2010855"/>
              </a:xfrm>
              <a:prstGeom prst="rect">
                <a:avLst/>
              </a:prstGeom>
              <a:blipFill>
                <a:blip r:embed="rId4"/>
                <a:stretch>
                  <a:fillRect l="-1317" b="-39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67_1#661ebddde?vaa=1&amp;vcp=1&amp;vop=1&amp;pid=7ec351ead&amp;color=36,64,97&amp;vtp=1&amp;bt=1&amp;bbb=1"/>
              <p:cNvSpPr/>
              <p:nvPr/>
            </p:nvSpPr>
            <p:spPr>
              <a:xfrm>
                <a:off x="539496" y="275655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67_1#661ebddde?vaa=1&amp;vcp=1&amp;vop=1&amp;pid=7ec351e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55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9_1#661ebddde.bracket?vaa=1&amp;vcp=1&amp;vop=1&amp;pid=7ec351ead&amp;color=36,64,97&amp;vpa=12&amp;vtp=1"/>
          <p:cNvSpPr/>
          <p:nvPr/>
        </p:nvSpPr>
        <p:spPr>
          <a:xfrm>
            <a:off x="4925505" y="283605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67_2#661ebddde.choices?vaa=1&amp;vcp=1&amp;vop=1&amp;pid=7ec351ead&amp;color=36,64,97&amp;vtp=1&amp;bbb=1"/>
              <p:cNvSpPr/>
              <p:nvPr/>
            </p:nvSpPr>
            <p:spPr>
              <a:xfrm>
                <a:off x="539496" y="317063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67_2#661ebddde.choices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0636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68_1#661ebddde?vaa=1&amp;vcp=1&amp;vop=1&amp;pid=7ec351ead&amp;color=36,64,97&amp;vtp=1&amp;bbb=1&amp;hb=1"/>
              <p:cNvSpPr/>
              <p:nvPr/>
            </p:nvSpPr>
            <p:spPr>
              <a:xfrm>
                <a:off x="539496" y="3531253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68_1#661ebddde?vaa=1&amp;vcp=1&amp;vop=1&amp;pid=7ec351ea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1253"/>
                <a:ext cx="11109960" cy="772859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1_1#2a8f8dea5?vaa=1&amp;vcp=1&amp;vop=1&amp;pid=7ec351ead&amp;color=36,64,97&amp;vtp=1&amp;bt=1&amp;bbb=1"/>
          <p:cNvSpPr/>
          <p:nvPr/>
        </p:nvSpPr>
        <p:spPr>
          <a:xfrm>
            <a:off x="539496" y="176185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（多选）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[湖北部分学校2025高二联考]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下列结论正确的有(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7_AN.73_1#2a8f8dea5.bracket?vaa=1&amp;vcp=1&amp;vop=1&amp;pid=7ec351ead&amp;color=36,64,97&amp;vpa=13&amp;vtp=1&amp;bbb=1"/>
          <p:cNvSpPr/>
          <p:nvPr/>
        </p:nvSpPr>
        <p:spPr>
          <a:xfrm>
            <a:off x="6938709" y="1841359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1_2#2a8f8dea5.choices?vaa=1&amp;vcp=1&amp;vop=1&amp;pid=7ec351ead&amp;color=36,64,97&amp;vtp=1&amp;bbb=1"/>
              <p:cNvSpPr/>
              <p:nvPr/>
            </p:nvSpPr>
            <p:spPr>
              <a:xfrm>
                <a:off x="539496" y="2133967"/>
                <a:ext cx="11109960" cy="1084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71_2#2a8f8dea5.choices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3967"/>
                <a:ext cx="11109960" cy="1084771"/>
              </a:xfrm>
              <a:prstGeom prst="rect">
                <a:avLst/>
              </a:prstGeom>
              <a:blipFill>
                <a:blip r:embed="rId3"/>
                <a:stretch>
                  <a:fillRect l="-1317" b="-7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72_1#2a8f8dea5?vaa=1&amp;vcp=1&amp;vop=1&amp;pid=7ec351ead&amp;color=36,64,97&amp;vtp=1&amp;bbb=1"/>
              <p:cNvSpPr/>
              <p:nvPr/>
            </p:nvSpPr>
            <p:spPr>
              <a:xfrm>
                <a:off x="539496" y="3226167"/>
                <a:ext cx="11109960" cy="205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72_1#2a8f8dea5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6167"/>
                <a:ext cx="11109960" cy="2057400"/>
              </a:xfrm>
              <a:prstGeom prst="rect">
                <a:avLst/>
              </a:prstGeom>
              <a:blipFill>
                <a:blip r:embed="rId4"/>
                <a:stretch>
                  <a:fillRect l="-1317" b="-2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75_1#294e6cf1a?vaa=1&amp;vcp=1&amp;vop=1&amp;pid=7ec351ead&amp;color=36,64,97&amp;vtp=1&amp;bt=1&amp;bbb=1&amp;hb=1"/>
              <p:cNvSpPr/>
              <p:nvPr/>
            </p:nvSpPr>
            <p:spPr>
              <a:xfrm>
                <a:off x="539496" y="2027287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已知一个圆柱形空杯，其底面直径为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,现向杯中注入溶液，已知注入溶液的体积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ml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）关于时间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）的函数为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，不考虑注液过程中溶液的流失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时杯中溶液上升高度的瞬时变化率为(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75_1#294e6cf1a?vaa=1&amp;vcp=1&amp;vop=1&amp;pid=7ec351ea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7287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3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77_1#294e6cf1a.bracket?vaa=1&amp;vcp=1&amp;vop=1&amp;pid=7ec351ead&amp;color=36,64,97&amp;vpa=14&amp;vtp=1"/>
          <p:cNvSpPr/>
          <p:nvPr/>
        </p:nvSpPr>
        <p:spPr>
          <a:xfrm>
            <a:off x="4978972" y="294003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5_2#294e6cf1a.choices?vaa=1&amp;vcp=1&amp;vop=1&amp;pid=7ec351ead&amp;color=36,64,97&amp;vtp=1&amp;bbb=1"/>
              <p:cNvSpPr/>
              <p:nvPr/>
            </p:nvSpPr>
            <p:spPr>
              <a:xfrm>
                <a:off x="539496" y="325950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75_2#294e6cf1a.choices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950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76_1#294e6cf1a?vaa=1&amp;vcp=1&amp;vop=1&amp;pid=7ec351ead&amp;color=36,64,97&amp;vtp=1&amp;bbb=1&amp;hb=1"/>
              <p:cNvSpPr/>
              <p:nvPr/>
            </p:nvSpPr>
            <p:spPr>
              <a:xfrm>
                <a:off x="539496" y="3620122"/>
                <a:ext cx="11109960" cy="1268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由题意杯子的底面面积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，则杯中溶液上升高度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=6&lt;20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时杯中溶液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上升高度的瞬时变化率为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76_1#294e6cf1a?vaa=1&amp;vcp=1&amp;vop=1&amp;pid=7ec351ea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20122"/>
                <a:ext cx="11109960" cy="1268540"/>
              </a:xfrm>
              <a:prstGeom prst="rect">
                <a:avLst/>
              </a:prstGeom>
              <a:blipFill>
                <a:blip r:embed="rId5"/>
                <a:stretch>
                  <a:fillRect l="-1317" r="-1043" b="-105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79_1#c0799597c?vaa=1&amp;vcp=1&amp;vop=1&amp;pid=7ec351ead&amp;color=36,64,97&amp;vtp=1&amp;bt=1&amp;bbb=1"/>
              <p:cNvSpPr/>
              <p:nvPr/>
            </p:nvSpPr>
            <p:spPr>
              <a:xfrm>
                <a:off x="539496" y="276093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已知某质点的位移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与移动时间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，则质点在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的瞬时速度是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7_BD.79_1#c0799597c?vaa=1&amp;vcp=1&amp;vop=1&amp;pid=7ec351e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093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81_1#c0799597c.blank?vaa=1&amp;vcp=1&amp;vop=1&amp;pid=7ec351ead&amp;color=36,64,97&amp;vpa=15&amp;vtp=1"/>
          <p:cNvSpPr/>
          <p:nvPr/>
        </p:nvSpPr>
        <p:spPr>
          <a:xfrm>
            <a:off x="8839358" y="2719024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80_1#c0799597c?vaa=1&amp;vcp=1&amp;vop=1&amp;pid=7ec351ead&amp;color=36,64,97&amp;vtp=1&amp;bbb=1"/>
              <p:cNvSpPr/>
              <p:nvPr/>
            </p:nvSpPr>
            <p:spPr>
              <a:xfrm>
                <a:off x="539496" y="313152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′=2×2×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以质点在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的瞬时速度是8.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7_AS.80_1#c0799597c?vaa=1&amp;vcp=1&amp;vop=1&amp;pid=7ec351e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1521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2063cbf8?vcp=1&amp;pid=9c7dc7f7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求切线方程或切线斜率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83_1#f0d2d4132?vcp=1&amp;vop=1&amp;pid=02063cbf8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83_1#f0d2d4132?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84_1#5c57aebd1?vcp=1&amp;vop=1&amp;pid=f0d2d4132&amp;color=36,64,97&amp;vtp=1&amp;bbb=1"/>
              <p:cNvSpPr/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84_1#5c57aebd1?vcp=1&amp;vop=1&amp;pid=f0d2d41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85_1#5c57aebd1?vcp=1&amp;vop=1&amp;pid=f0d2d4132&amp;color=36,64,97&amp;vtp=1&amp;bbb=1"/>
              <p:cNvSpPr/>
              <p:nvPr/>
            </p:nvSpPr>
            <p:spPr>
              <a:xfrm>
                <a:off x="539496" y="210346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85_1#5c57aebd1?vcp=1&amp;vop=1&amp;pid=f0d2d41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BD.86_1#b097f0ea4?vcp=1&amp;vop=1&amp;pid=f0d2d4132&amp;color=36,64,97&amp;vtp=1&amp;bbb=1"/>
              <p:cNvSpPr/>
              <p:nvPr/>
            </p:nvSpPr>
            <p:spPr>
              <a:xfrm>
                <a:off x="539496" y="29271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BD.86_1#b097f0ea4?vcp=1&amp;vop=1&amp;pid=f0d2d41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711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87_1#b097f0ea4?vcp=1&amp;vop=1&amp;pid=f0d2d4132&amp;color=36,64,97&amp;vtp=1&amp;bbb=1"/>
              <p:cNvSpPr/>
              <p:nvPr/>
            </p:nvSpPr>
            <p:spPr>
              <a:xfrm>
                <a:off x="539496" y="330043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0+2×0−8=−7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−3=−7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AN.87_1#b097f0ea4?vcp=1&amp;vop=1&amp;pid=f0d2d41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0436"/>
                <a:ext cx="11109960" cy="1611440"/>
              </a:xfrm>
              <a:prstGeom prst="rect">
                <a:avLst/>
              </a:prstGeom>
              <a:blipFill>
                <a:blip r:embed="rId7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88_1#f0d2d4132?vcp=1&amp;vop=1&amp;pid=02063cbf8&amp;color=36,64,97&amp;mp=1&amp;vtp=1&amp;bt=1&amp;bbb=1&amp;hb=1"/>
              <p:cNvSpPr/>
              <p:nvPr/>
            </p:nvSpPr>
            <p:spPr>
              <a:xfrm>
                <a:off x="539496" y="2100058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先根据导函数的解析式确定参数的值，然后把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的解析式代入函数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的解析式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用求切线方程的方法求出曲线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88_1#f0d2d4132?vcp=1&amp;vop=1&amp;pid=02063cbf8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0058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22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EX.89_1#f0d2d4132?vcp=1&amp;vop=1&amp;pid=02063cbf8&amp;color=36,64,97&amp;vtp=1&amp;bbb=1"/>
              <p:cNvSpPr/>
              <p:nvPr/>
            </p:nvSpPr>
            <p:spPr>
              <a:xfrm>
                <a:off x="539496" y="2878187"/>
                <a:ext cx="11109960" cy="208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【方法总结】（1）求在某点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;②求斜率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；③用直线的点斜式方程求切线方程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2）求过某点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的切线方程的步骤</a:t>
                </a:r>
                <a:endParaRPr lang="en-US" altLang="zh-CN" sz="1800" dirty="0"/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设切点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;②解方程组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</m:t>
                          </m:r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</m:e>
                      </m:mr>
                      <m:mr>
                        <m:e>
                          <m:f>
                            <m:f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sSupPr>
                            <m:e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sz="1800" b="0" i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zh-CN" sz="1800" b="0" i="1" dirty="0">
                                  <a:solidFill>
                                    <a:srgbClr val="244061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mr>
                    </m:m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得切点坐标；③确定切线方程.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EX.89_1#f0d2d4132?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8187"/>
                <a:ext cx="11109960" cy="2082800"/>
              </a:xfrm>
              <a:prstGeom prst="rect">
                <a:avLst/>
              </a:prstGeom>
              <a:blipFill>
                <a:blip r:embed="rId4"/>
                <a:stretch>
                  <a:fillRect b="-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0_1#f47a95ba7?vaa=1&amp;vcp=1&amp;vop=1&amp;pid=02063cbf8&amp;color=36,64,97&amp;vtp=1&amp;bt=1&amp;bbb=1"/>
              <p:cNvSpPr/>
              <p:nvPr/>
            </p:nvSpPr>
            <p:spPr>
              <a:xfrm>
                <a:off x="539496" y="172397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可以作为下列函数图象的切线的是(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90_1#f47a95ba7?vaa=1&amp;vcp=1&amp;vop=1&amp;pid=02063cbf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397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2_1#f47a95ba7.bracket?vaa=1&amp;vcp=1&amp;vop=1&amp;pid=02063cbf8&amp;color=36,64,97&amp;vpa=16&amp;vtp=1&amp;bbb=1"/>
          <p:cNvSpPr/>
          <p:nvPr/>
        </p:nvSpPr>
        <p:spPr>
          <a:xfrm>
            <a:off x="6910134" y="1803481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0_2#f47a95ba7.choices?vaa=1&amp;vcp=1&amp;vop=1&amp;pid=02063cbf8&amp;color=36,64,97&amp;vtp=1&amp;bbb=1"/>
              <p:cNvSpPr/>
              <p:nvPr/>
            </p:nvSpPr>
            <p:spPr>
              <a:xfrm>
                <a:off x="539496" y="2096090"/>
                <a:ext cx="11109960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771140" algn="l"/>
                    <a:tab pos="5262880" algn="l"/>
                    <a:tab pos="84277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0_2#f47a95ba7.choices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6090"/>
                <a:ext cx="11109960" cy="548323"/>
              </a:xfrm>
              <a:prstGeom prst="rect">
                <a:avLst/>
              </a:prstGeom>
              <a:blipFill>
                <a:blip r:embed="rId4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1_1#f47a95ba7?vaa=1&amp;vcp=1&amp;vop=1&amp;pid=02063cbf8&amp;color=36,64,97&amp;vtp=1&amp;bbb=1"/>
              <p:cNvSpPr/>
              <p:nvPr/>
            </p:nvSpPr>
            <p:spPr>
              <a:xfrm>
                <a:off x="539496" y="2649874"/>
                <a:ext cx="11109960" cy="2475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的斜率为1，根据导数的几何意义，判断选项中的导数值是否可以为1.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，方程无解，故A不正确；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，方程无解，故C不正确；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选项中，令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91_1#f47a95ba7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9874"/>
                <a:ext cx="11109960" cy="2475040"/>
              </a:xfrm>
              <a:prstGeom prst="rect">
                <a:avLst/>
              </a:prstGeom>
              <a:blipFill>
                <a:blip r:embed="rId5"/>
                <a:stretch>
                  <a:fillRect l="-1317" b="-54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5e2e2bc9.fixed?vcp=1&amp;pid=e233293e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5e2e2bc9.fixed?vcp=1&amp;pid=e233293e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5400" dirty="0"/>
          </a:p>
        </p:txBody>
      </p:sp>
      <p:sp>
        <p:nvSpPr>
          <p:cNvPr id="4" name="C_2_BD#d5e2e2bc9.fixed?vcp=1&amp;pid=e233293e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4_1#5b073eb90?vaa=1&amp;vcp=1&amp;vop=1&amp;pid=02063cbf8&amp;color=36,64,97&amp;vtp=1&amp;bt=1&amp;bbb=1"/>
              <p:cNvSpPr/>
              <p:nvPr/>
            </p:nvSpPr>
            <p:spPr>
              <a:xfrm>
                <a:off x="539496" y="2064403"/>
                <a:ext cx="11109960" cy="4157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94_1#5b073eb90?vaa=1&amp;vcp=1&amp;vop=1&amp;pid=02063cbf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403"/>
                <a:ext cx="11109960" cy="415735"/>
              </a:xfrm>
              <a:prstGeom prst="rect">
                <a:avLst/>
              </a:prstGeom>
              <a:blipFill>
                <a:blip r:embed="rId3"/>
                <a:stretch>
                  <a:fillRect l="-1317" b="-294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6_1#5b073eb90.bracket?vaa=1&amp;vcp=1&amp;vop=1&amp;pid=02063cbf8&amp;color=36,64,97&amp;vpa=17&amp;vtp=1"/>
          <p:cNvSpPr/>
          <p:nvPr/>
        </p:nvSpPr>
        <p:spPr>
          <a:xfrm>
            <a:off x="8829294" y="218340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4_2#5b073eb90.choices?vaa=1&amp;vcp=1&amp;vop=1&amp;pid=02063cbf8&amp;color=36,64,97&amp;vtp=1&amp;bbb=1"/>
              <p:cNvSpPr/>
              <p:nvPr/>
            </p:nvSpPr>
            <p:spPr>
              <a:xfrm>
                <a:off x="539496" y="2527635"/>
                <a:ext cx="11109960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4_2#5b073eb90.choices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7635"/>
                <a:ext cx="11109960" cy="774700"/>
              </a:xfrm>
              <a:prstGeom prst="rect">
                <a:avLst/>
              </a:prstGeom>
              <a:blipFill>
                <a:blip r:embed="rId4"/>
                <a:stretch>
                  <a:fillRect l="-1317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5_1#5b073eb90?vaa=1&amp;vcp=1&amp;vop=1&amp;pid=02063cbf8&amp;color=36,64,97&amp;vtp=1&amp;bbb=1&amp;hb=1"/>
              <p:cNvSpPr/>
              <p:nvPr/>
            </p:nvSpPr>
            <p:spPr>
              <a:xfrm>
                <a:off x="539496" y="3311162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95_1#5b073eb90?vaa=1&amp;vcp=1&amp;vop=1&amp;pid=02063cbf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1162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8_1#95beadd1e?vaa=1&amp;vcp=1&amp;vop=1&amp;pid=02063cbf8&amp;color=36,64,97&amp;vtp=1&amp;bt=1&amp;bbb=1"/>
              <p:cNvSpPr/>
              <p:nvPr/>
            </p:nvSpPr>
            <p:spPr>
              <a:xfrm>
                <a:off x="539496" y="217200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的公切线，则直线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的斜率可以为(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98_1#95beadd1e?vaa=1&amp;vcp=1&amp;vop=1&amp;pid=02063cbf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200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00_1#95beadd1e.bracket?vaa=1&amp;vcp=1&amp;vop=1&amp;pid=02063cbf8&amp;color=36,64,97&amp;vpa=18&amp;vtp=1&amp;bbb=1"/>
          <p:cNvSpPr/>
          <p:nvPr/>
        </p:nvSpPr>
        <p:spPr>
          <a:xfrm>
            <a:off x="9458833" y="2251506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8_2#95beadd1e.choices?vaa=1&amp;vcp=1&amp;vop=1&amp;pid=02063cbf8&amp;color=36,64,97&amp;vtp=1&amp;bbb=1"/>
              <p:cNvSpPr/>
              <p:nvPr/>
            </p:nvSpPr>
            <p:spPr>
              <a:xfrm>
                <a:off x="539496" y="254411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28290" algn="l"/>
                    <a:tab pos="5631180" algn="l"/>
                    <a:tab pos="84213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8_2#95beadd1e.choices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4114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9_1#95beadd1e?vaa=1&amp;vcp=1&amp;vop=1&amp;pid=02063cbf8&amp;color=36,64,97&amp;vtp=1&amp;bbb=1"/>
              <p:cNvSpPr/>
              <p:nvPr/>
            </p:nvSpPr>
            <p:spPr>
              <a:xfrm>
                <a:off x="539496" y="3080753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的斜率为0或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99_1#95beadd1e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80753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02_1#aba390bc4?vaa=1&amp;vcp=1&amp;vop=1&amp;pid=02063cbf8&amp;color=36,64,97&amp;vtp=1&amp;bt=1&amp;bbb=1&amp;hb=1"/>
              <p:cNvSpPr/>
              <p:nvPr/>
            </p:nvSpPr>
            <p:spPr>
              <a:xfrm>
                <a:off x="539496" y="167416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的图象上存在两点，使得函数的图象在这两点处的切线互相垂直，则称函数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具有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性质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，下列函数中具有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性质的是(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02_1#aba390bc4?vaa=1&amp;vcp=1&amp;vop=1&amp;pid=02063cbf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416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4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04_1#aba390bc4.bracket?vaa=1&amp;vcp=1&amp;vop=1&amp;pid=02063cbf8&amp;color=36,64,97&amp;vpa=19&amp;vtp=1&amp;bbb=1"/>
          <p:cNvSpPr/>
          <p:nvPr/>
        </p:nvSpPr>
        <p:spPr>
          <a:xfrm>
            <a:off x="4056063" y="2174671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02_2#aba390bc4.choices?vaa=1&amp;vcp=1&amp;vop=1&amp;pid=02063cbf8&amp;color=36,64,97&amp;vtp=1&amp;bbb=1"/>
              <p:cNvSpPr/>
              <p:nvPr/>
            </p:nvSpPr>
            <p:spPr>
              <a:xfrm>
                <a:off x="539496" y="249426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80690" algn="l"/>
                    <a:tab pos="5808980" algn="l"/>
                    <a:tab pos="85483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02_2#aba390bc4.choices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4266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03_1#aba390bc4?vaa=1&amp;vcp=1&amp;vop=1&amp;pid=02063cbf8&amp;color=36,64,97&amp;vtp=1&amp;bbb=1"/>
              <p:cNvSpPr/>
              <p:nvPr/>
            </p:nvSpPr>
            <p:spPr>
              <a:xfrm>
                <a:off x="539496" y="2854883"/>
                <a:ext cx="11109960" cy="2484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具有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性质，则存在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03_1#aba390bc4?vaa=1&amp;vcp=1&amp;vop=1&amp;pid=02063cbf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4883"/>
                <a:ext cx="11109960" cy="2484438"/>
              </a:xfrm>
              <a:prstGeom prst="rect">
                <a:avLst/>
              </a:prstGeom>
              <a:blipFill>
                <a:blip r:embed="rId5"/>
                <a:stretch>
                  <a:fillRect l="-1317" b="-34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6c326109?vcp=1&amp;pid=3a5b3702c&amp;color=0,55,96&amp;vtp=1&amp;bt=1&amp;bbb=1"/>
          <p:cNvSpPr/>
          <p:nvPr/>
        </p:nvSpPr>
        <p:spPr>
          <a:xfrm>
            <a:off x="539496" y="828000"/>
            <a:ext cx="11109960" cy="4518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6_BD#15f9d9113?vcp=1&amp;pid=b6c326109&amp;color=101,101,255&amp;vtp=1&amp;bbb=1"/>
          <p:cNvSpPr/>
          <p:nvPr/>
        </p:nvSpPr>
        <p:spPr>
          <a:xfrm>
            <a:off x="539496" y="1335859"/>
            <a:ext cx="11109960" cy="4104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导数公式的综合应用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06_1#a47801e82?vcp=1&amp;vop=1&amp;pid=15f9d9113&amp;color=36,64,97&amp;vtp=1&amp;bbb=1"/>
              <p:cNvSpPr/>
              <p:nvPr/>
            </p:nvSpPr>
            <p:spPr>
              <a:xfrm>
                <a:off x="539496" y="1738209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与两坐标轴围成的三角形面积的最小值.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06_1#a47801e82?vcp=1&amp;vop=1&amp;pid=15f9d911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8209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EX.107_1#a47801e82?vcp=1&amp;vop=1&amp;pid=15f9d9113&amp;color=36,64,97&amp;vtp=1&amp;bbb=1"/>
          <p:cNvSpPr/>
          <p:nvPr/>
        </p:nvSpPr>
        <p:spPr>
          <a:xfrm>
            <a:off x="539496" y="2276688"/>
            <a:ext cx="11109960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endParaRPr lang="en-US" altLang="zh-CN" sz="1800" dirty="0"/>
          </a:p>
        </p:txBody>
      </p:sp>
      <p:pic>
        <p:nvPicPr>
          <p:cNvPr id="6" name="QO_7_EX.107_2#a47801e82?vcp=1&amp;vop=1&amp;pid=15f9d9113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632" y="2742968"/>
            <a:ext cx="665683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108_1#a47801e82?vcp=1&amp;vop=1&amp;pid=15f9d9113&amp;color=36,64,97&amp;vtp=1&amp;bbb=1&amp;hb=1"/>
              <p:cNvSpPr/>
              <p:nvPr/>
            </p:nvSpPr>
            <p:spPr>
              <a:xfrm>
                <a:off x="539496" y="3670068"/>
                <a:ext cx="11109960" cy="2570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与两坐标轴围成的三角形的面积为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（提示:长度需加绝对值）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等号成立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与两坐标轴围成的三角形面积的最小值为1.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108_1#a47801e82?vcp=1&amp;vop=1&amp;pid=15f9d91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70068"/>
                <a:ext cx="11109960" cy="2570480"/>
              </a:xfrm>
              <a:prstGeom prst="rect">
                <a:avLst/>
              </a:prstGeom>
              <a:blipFill>
                <a:blip r:embed="rId5"/>
                <a:stretch>
                  <a:fillRect l="-1317" r="-494" b="-5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109_1#a47801e82?vcp=1&amp;vop=1&amp;pid=15f9d9113&amp;color=36,64,97&amp;vtp=1&amp;bt=1&amp;bbb=1&amp;hb=1"/>
          <p:cNvSpPr/>
          <p:nvPr/>
        </p:nvSpPr>
        <p:spPr>
          <a:xfrm>
            <a:off x="539496" y="2724835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（1）此类问题往往涉及切点坐标、切点处的导数、切线方程三个主要元素，其他的条件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、结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论可以进行转化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，转化为这三个要素间的关系（函数、方程、不等式）.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2）准确利用求导公式和法则求出导函数是解决此类问题的第一步，也是解题的关键，务必做到准确.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3）分清“在某点”和“过某点”的不同.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10_1#865194508?vaa=1&amp;vcp=1&amp;vop=1&amp;pid=15f9d9113&amp;color=36,64,97&amp;vtp=1&amp;bt=1&amp;bbb=1"/>
              <p:cNvSpPr/>
              <p:nvPr/>
            </p:nvSpPr>
            <p:spPr>
              <a:xfrm>
                <a:off x="539496" y="1780654"/>
                <a:ext cx="11109960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处的切线也是抛物线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10_1#865194508?vaa=1&amp;vcp=1&amp;vop=1&amp;pid=15f9d911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0654"/>
                <a:ext cx="11109960" cy="536956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12_1#865194508.bracket?vaa=1&amp;vcp=1&amp;vop=1&amp;pid=15f9d9113&amp;color=36,64,97&amp;vpa=20&amp;vtp=1"/>
          <p:cNvSpPr/>
          <p:nvPr/>
        </p:nvSpPr>
        <p:spPr>
          <a:xfrm>
            <a:off x="9373553" y="198334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10_2#865194508.choices?vaa=1&amp;vcp=1&amp;vop=1&amp;pid=15f9d9113&amp;color=36,64,97&amp;vtp=1&amp;bbb=1"/>
          <p:cNvSpPr/>
          <p:nvPr/>
        </p:nvSpPr>
        <p:spPr>
          <a:xfrm>
            <a:off x="539496" y="23265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11_1#865194508?vaa=1&amp;vcp=1&amp;vop=1&amp;pid=15f9d9113&amp;color=36,64,97&amp;vtp=1&amp;bbb=1&amp;hb=1"/>
              <p:cNvSpPr/>
              <p:nvPr/>
            </p:nvSpPr>
            <p:spPr>
              <a:xfrm>
                <a:off x="539496" y="2690990"/>
                <a:ext cx="11109960" cy="2424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处的切线的斜率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，切线方程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1,3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处的切线也是抛物线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的切线，联立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−4×3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11_1#865194508?vaa=1&amp;vcp=1&amp;vop=1&amp;pid=15f9d91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0990"/>
                <a:ext cx="11109960" cy="2424240"/>
              </a:xfrm>
              <a:prstGeom prst="rect">
                <a:avLst/>
              </a:prstGeom>
              <a:blipFill>
                <a:blip r:embed="rId4"/>
                <a:stretch>
                  <a:fillRect l="-1317" r="-878" b="-5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14_1#3702cc393?vaa=1&amp;vcp=1&amp;vop=1&amp;pid=15f9d9113&amp;color=36,64,97&amp;vtp=1&amp;bt=1&amp;bbb=1"/>
              <p:cNvSpPr/>
              <p:nvPr/>
            </p:nvSpPr>
            <p:spPr>
              <a:xfrm>
                <a:off x="539496" y="175973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在公共点处有相同的切线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，则该切线的方程为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114_1#3702cc393?vaa=1&amp;vcp=1&amp;vop=1&amp;pid=15f9d911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973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116_1#3702cc393.blank?vaa=1&amp;vcp=1&amp;vop=1&amp;pid=15f9d9113&amp;color=36,64,97&amp;vpa=21&amp;vtp=1&amp;bbb=1"/>
              <p:cNvSpPr/>
              <p:nvPr/>
            </p:nvSpPr>
            <p:spPr>
              <a:xfrm>
                <a:off x="9575609" y="1795798"/>
                <a:ext cx="1592009" cy="2726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7_AN.116_1#3702cc393.blank?vaa=1&amp;vcp=1&amp;vop=1&amp;pid=15f9d9113&amp;color=36,64,97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5609" y="1795798"/>
                <a:ext cx="1592009" cy="272669"/>
              </a:xfrm>
              <a:prstGeom prst="rect">
                <a:avLst/>
              </a:prstGeom>
              <a:blipFill>
                <a:blip r:embed="rId4"/>
                <a:stretch>
                  <a:fillRect l="-5747" t="-29545" r="-1149" b="-5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115_1#3702cc393?vaa=1&amp;vcp=1&amp;vop=1&amp;pid=15f9d9113&amp;color=36,64,97&amp;vtp=1&amp;bbb=1"/>
              <p:cNvSpPr/>
              <p:nvPr/>
            </p:nvSpPr>
            <p:spPr>
              <a:xfrm>
                <a:off x="539496" y="2130316"/>
                <a:ext cx="11109960" cy="2970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设公共点为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，切线斜率为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所求切线的方程为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115_1#3702cc393?vaa=1&amp;vcp=1&amp;vop=1&amp;pid=15f9d911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0316"/>
                <a:ext cx="11109960" cy="2970340"/>
              </a:xfrm>
              <a:prstGeom prst="rect">
                <a:avLst/>
              </a:prstGeom>
              <a:blipFill>
                <a:blip r:embed="rId5"/>
                <a:stretch>
                  <a:fillRect l="-1317" b="-47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18_1#b8dea134d?vcp=1&amp;vop=1&amp;pid=15f9d9113&amp;color=36,64,97&amp;vtp=1&amp;bt=1&amp;bbb=1"/>
              <p:cNvSpPr/>
              <p:nvPr/>
            </p:nvSpPr>
            <p:spPr>
              <a:xfrm>
                <a:off x="539496" y="161780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在其上任意一点处的切线与两坐标轴围成的三角形的面积等于常数.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18_1#b8dea134d?vcp=1&amp;vop=1&amp;pid=15f9d911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780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19_1#b8dea134d?vcp=1&amp;vop=1&amp;pid=15f9d9113&amp;color=36,64,97&amp;vtp=1&amp;bbb=1&amp;hb=1"/>
              <p:cNvSpPr/>
              <p:nvPr/>
            </p:nvSpPr>
            <p:spPr>
              <a:xfrm>
                <a:off x="539496" y="1978741"/>
                <a:ext cx="11109960" cy="3427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上任一点，则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切线与两坐标轴围成的三角形的面积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在其上任意一点处的切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线与两坐标轴围成的三角形的面积等于常数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19_1#b8dea134d?vcp=1&amp;vop=1&amp;pid=15f9d91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8741"/>
                <a:ext cx="11109960" cy="3427159"/>
              </a:xfrm>
              <a:prstGeom prst="rect">
                <a:avLst/>
              </a:prstGeom>
              <a:blipFill>
                <a:blip r:embed="rId4"/>
                <a:stretch>
                  <a:fillRect l="-1317" b="-40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0ef2eaa2?vcp=1&amp;pid=b6c32610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与导数有关的最短距离问题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20_1#141bf3728?vcp=1&amp;vop=1&amp;pid=f0ef2eaa2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上任意一点，求点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20_1#141bf3728?vcp=1&amp;vop=1&amp;pid=f0ef2eaa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21_1#141bf3728?vcp=1&amp;vop=1&amp;pid=f0ef2eaa2&amp;color=36,64,97&amp;vtp=1&amp;bbb=1&amp;hb=1"/>
              <p:cNvSpPr/>
              <p:nvPr/>
            </p:nvSpPr>
            <p:spPr>
              <a:xfrm>
                <a:off x="539496" y="1688171"/>
                <a:ext cx="11109960" cy="4316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【解】由已知可得当点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的平行于直线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的切线的切点时，点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的距离最小.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的距离最小时，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1−1−2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121_1#141bf3728?vcp=1&amp;vop=1&amp;pid=f0ef2ea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4316159"/>
              </a:xfrm>
              <a:prstGeom prst="rect">
                <a:avLst/>
              </a:prstGeom>
              <a:blipFill>
                <a:blip r:embed="rId4"/>
                <a:stretch>
                  <a:fillRect l="-1317" r="-3952" b="-3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122_1#141bf3728?vcp=1&amp;vop=1&amp;pid=f0ef2eaa2&amp;color=36,64,97&amp;vtp=1&amp;bt=1&amp;bbb=1&amp;hb=1"/>
          <p:cNvSpPr/>
          <p:nvPr/>
        </p:nvSpPr>
        <p:spPr>
          <a:xfrm>
            <a:off x="539496" y="2094915"/>
            <a:ext cx="11109960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这类“求曲线上任意一点到已知直线的最短距离”问题，可结合图形，利用等价转化思想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问题转化为求曲线的平行于已知直线的切线的切点问题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，从而借助导数的几何意义进行求解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.其基本步骤与方法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如下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1）根据切线与已知直线平行，它们的斜率相等，得到切线的斜率.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2）根据导数的几何意义，由切线的斜率得到切点的横坐标.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3）由切点在曲线上，求得切点的纵坐标，得到切点的坐标.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4）利用点到直线的距离公式求得最短距离.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0492e1760.fixed?vcp=1&amp;pid=d5e2e2bc9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0492e1760.fixed?vcp=1&amp;pid=d5e2e2bc9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6.1.3</a:t>
            </a:r>
            <a:endParaRPr lang="en-US" altLang="zh-CN" sz="5400" dirty="0"/>
          </a:p>
        </p:txBody>
      </p:sp>
      <p:sp>
        <p:nvSpPr>
          <p:cNvPr id="4" name="C_3#0492e1760.fixed?vcp=1&amp;pid=d5e2e2bc9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基本初等函数的导数</a:t>
            </a:r>
            <a:endParaRPr lang="en-US" altLang="zh-CN" sz="5400" dirty="0"/>
          </a:p>
        </p:txBody>
      </p:sp>
      <p:pic>
        <p:nvPicPr>
          <p:cNvPr id="5" name="C_3#0492e1760.fixed?vcp=1&amp;pid=d5e2e2bc9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0492e1760.fixed?vcp=1&amp;pid=d5e2e2bc9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6.1.4</a:t>
            </a:r>
            <a:endParaRPr lang="en-US" altLang="zh-CN" sz="5400" dirty="0"/>
          </a:p>
        </p:txBody>
      </p:sp>
      <p:sp>
        <p:nvSpPr>
          <p:cNvPr id="7" name="C_3_BD#0492e1760.fixed?vcp=1&amp;pid=d5e2e2bc9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求导法则及其应用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23_1#c5156060b?vaa=1&amp;vcp=1&amp;vop=1&amp;pid=f0ef2eaa2&amp;color=36,64,97&amp;vtp=1&amp;bt=1&amp;bbb=1"/>
              <p:cNvSpPr/>
              <p:nvPr/>
            </p:nvSpPr>
            <p:spPr>
              <a:xfrm>
                <a:off x="539496" y="187787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的图象上一点，则点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23_1#c5156060b?vaa=1&amp;vcp=1&amp;vop=1&amp;pid=f0ef2eaa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7787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25_1#c5156060b.bracket?vaa=1&amp;vcp=1&amp;vop=1&amp;pid=f0ef2eaa2&amp;color=36,64,97&amp;vpa=22&amp;vtp=1"/>
          <p:cNvSpPr/>
          <p:nvPr/>
        </p:nvSpPr>
        <p:spPr>
          <a:xfrm>
            <a:off x="9293416" y="195737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23_2#c5156060b.choices?vaa=1&amp;vcp=1&amp;vop=1&amp;pid=f0ef2eaa2&amp;color=36,64,97&amp;vtp=1&amp;bbb=1"/>
              <p:cNvSpPr/>
              <p:nvPr/>
            </p:nvSpPr>
            <p:spPr>
              <a:xfrm>
                <a:off x="539496" y="2249982"/>
                <a:ext cx="11109960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920365" algn="l"/>
                    <a:tab pos="5713730" algn="l"/>
                    <a:tab pos="8507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23_2#c5156060b.choices?vaa=1&amp;vcp=1&amp;vop=1&amp;pid=f0ef2eaa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9982"/>
                <a:ext cx="11109960" cy="471932"/>
              </a:xfrm>
              <a:prstGeom prst="rect">
                <a:avLst/>
              </a:prstGeom>
              <a:blipFill>
                <a:blip r:embed="rId4"/>
                <a:stretch>
                  <a:fillRect l="-1317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7_AS.124_1#c5156060b?htil=1&amp;vaa=1&amp;vcp=1&amp;vop=1&amp;pid=f0ef2eaa2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5226" y="2795701"/>
            <a:ext cx="2322576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124_2#c5156060b?htil=1&amp;vaa=1&amp;vcp=1&amp;vop=1&amp;pid=f0ef2eaa2&amp;color=36,64,97&amp;vtp=1&amp;bbb=1&amp;hb=1"/>
              <p:cNvSpPr/>
              <p:nvPr/>
            </p:nvSpPr>
            <p:spPr>
              <a:xfrm>
                <a:off x="539496" y="2731693"/>
                <a:ext cx="8650224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如图，设直线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的斜率为2.当直线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为切点时，点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的距离最小，设切点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124_2#c5156060b?htil=1&amp;vaa=1&amp;vcp=1&amp;vop=1&amp;pid=f0ef2ea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1693"/>
                <a:ext cx="8650224" cy="773240"/>
              </a:xfrm>
              <a:prstGeom prst="rect">
                <a:avLst/>
              </a:prstGeom>
              <a:blipFill>
                <a:blip r:embed="rId6"/>
                <a:stretch>
                  <a:fillRect l="-1691" r="-12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124_3#c5156060b?htil=1&amp;vaa=1&amp;vcp=1&amp;vop=1&amp;pid=f0ef2eaa2&amp;color=36,64,97&amp;vtp=1&amp;bbb=1&amp;hb=1"/>
              <p:cNvSpPr/>
              <p:nvPr/>
            </p:nvSpPr>
            <p:spPr>
              <a:xfrm>
                <a:off x="539496" y="3513378"/>
                <a:ext cx="8650224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，故切点坐标为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.切点到直线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2×0−1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124_3#c5156060b?htil=1&amp;vaa=1&amp;vcp=1&amp;vop=1&amp;pid=f0ef2ea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3378"/>
                <a:ext cx="8650224" cy="1397000"/>
              </a:xfrm>
              <a:prstGeom prst="rect">
                <a:avLst/>
              </a:prstGeom>
              <a:blipFill>
                <a:blip r:embed="rId7"/>
                <a:stretch>
                  <a:fillRect l="-1691" r="-423" b="-13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27_1#d57ad2657?vaa=1&amp;vcp=1&amp;vop=1&amp;pid=f0ef2eaa2&amp;color=36,64,97&amp;vtp=1&amp;bt=1&amp;bbb=1&amp;hb=1"/>
              <p:cNvSpPr/>
              <p:nvPr/>
            </p:nvSpPr>
            <p:spPr>
              <a:xfrm>
                <a:off x="539496" y="121788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[江苏南京金陵中学2025高二期中]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27_1#d57ad2657?vaa=1&amp;vcp=1&amp;vop=1&amp;pid=f0ef2eaa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1788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29_1#d57ad2657.bracket?vaa=1&amp;vcp=1&amp;vop=1&amp;pid=f0ef2eaa2&amp;color=36,64,97&amp;vpa=23&amp;vtp=1"/>
          <p:cNvSpPr/>
          <p:nvPr/>
        </p:nvSpPr>
        <p:spPr>
          <a:xfrm>
            <a:off x="4153662" y="171362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27_2#d57ad2657.choices?vaa=1&amp;vcp=1&amp;vop=1&amp;pid=f0ef2eaa2&amp;color=36,64,97&amp;vtp=1&amp;bbb=1"/>
              <p:cNvSpPr/>
              <p:nvPr/>
            </p:nvSpPr>
            <p:spPr>
              <a:xfrm>
                <a:off x="539496" y="1991251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98115" algn="l"/>
                    <a:tab pos="5662930" algn="l"/>
                    <a:tab pos="86277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.8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127_2#d57ad2657.choices?vaa=1&amp;vcp=1&amp;vop=1&amp;pid=f0ef2eaa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91251"/>
                <a:ext cx="11109960" cy="391859"/>
              </a:xfrm>
              <a:prstGeom prst="rect">
                <a:avLst/>
              </a:prstGeom>
              <a:blipFill>
                <a:blip r:embed="rId4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28_1#d57ad2657?vaa=1&amp;vcp=1&amp;vop=1&amp;pid=f0ef2eaa2&amp;color=36,64,97&amp;vtp=1&amp;bbb=1&amp;hb=1"/>
              <p:cNvSpPr/>
              <p:nvPr/>
            </p:nvSpPr>
            <p:spPr>
              <a:xfrm>
                <a:off x="539496" y="2434290"/>
                <a:ext cx="11109960" cy="33738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转化为曲线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上的点的距离的平方的最小值.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平行的直线的斜率为1，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（舍），可得切点为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时切线与直线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的距离的平方，即为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−4</m:t>
                                    </m:r>
                                  </m:e>
                                </m:d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1+1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28_1#d57ad2657?vaa=1&amp;vcp=1&amp;vop=1&amp;pid=f0ef2ea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4290"/>
                <a:ext cx="11109960" cy="3373819"/>
              </a:xfrm>
              <a:prstGeom prst="rect">
                <a:avLst/>
              </a:prstGeom>
              <a:blipFill>
                <a:blip r:embed="rId5"/>
                <a:stretch>
                  <a:fillRect l="-1317" b="-1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82dda452?vcp=1&amp;pid=b6c326109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利用导数求函数解析式及其应用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31_1#b030aef29?vcp=1&amp;vop=1&amp;pid=e82dda452&amp;color=36,64,97&amp;vtp=1&amp;bbb=1"/>
              <p:cNvSpPr/>
              <p:nvPr/>
            </p:nvSpPr>
            <p:spPr>
              <a:xfrm>
                <a:off x="539496" y="1272881"/>
                <a:ext cx="11109960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的大小关系.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31_1#b030aef29?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48323"/>
              </a:xfrm>
              <a:prstGeom prst="rect">
                <a:avLst/>
              </a:prstGeom>
              <a:blipFill>
                <a:blip r:embed="rId3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32_1#b030aef29?vcp=1&amp;vop=1&amp;pid=e82dda452&amp;color=36,64,97&amp;vtp=1&amp;bbb=1"/>
              <p:cNvSpPr/>
              <p:nvPr/>
            </p:nvSpPr>
            <p:spPr>
              <a:xfrm>
                <a:off x="539496" y="1826665"/>
                <a:ext cx="11109960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32_1#b030aef29?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6665"/>
                <a:ext cx="11109960" cy="2222500"/>
              </a:xfrm>
              <a:prstGeom prst="rect">
                <a:avLst/>
              </a:prstGeom>
              <a:blipFill>
                <a:blip r:embed="rId4"/>
                <a:stretch>
                  <a:fillRect l="-1317" b="-3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EX.133_1#b030aef29?vcp=1&amp;vop=1&amp;pid=e82dda452&amp;color=36,64,97&amp;vtp=1&amp;bbb=1&amp;hb=1"/>
              <p:cNvSpPr/>
              <p:nvPr/>
            </p:nvSpPr>
            <p:spPr>
              <a:xfrm>
                <a:off x="539496" y="405691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中含有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时，通常对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求导，将导数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的具体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，再代入函数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中，从而确定函数的解析式.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2）函数式中含有参数时，一般利用待定系数法、导数的运算法则确定参数的值.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EX.133_1#b030aef29?vcp=1&amp;vop=1&amp;pid=e82dda45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56912"/>
                <a:ext cx="11109960" cy="1189355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34_1#829440e33?vaa=1&amp;vcp=1&amp;vop=1&amp;pid=e82dda452&amp;color=36,64,97&amp;vtp=1&amp;bt=1&amp;bbb=1"/>
              <p:cNvSpPr/>
              <p:nvPr/>
            </p:nvSpPr>
            <p:spPr>
              <a:xfrm>
                <a:off x="539496" y="2800401"/>
                <a:ext cx="11109960" cy="5142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34_1#829440e33?vaa=1&amp;vcp=1&amp;vop=1&amp;pid=e82dda45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0401"/>
                <a:ext cx="11109960" cy="514287"/>
              </a:xfrm>
              <a:prstGeom prst="rect">
                <a:avLst/>
              </a:prstGeom>
              <a:blipFill>
                <a:blip r:embed="rId3"/>
                <a:stretch>
                  <a:fillRect l="-1317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6_1#829440e33.bracket?vaa=1&amp;vcp=1&amp;vop=1&amp;pid=e82dda452&amp;color=36,64,97&amp;vpa=24&amp;vtp=1"/>
          <p:cNvSpPr/>
          <p:nvPr/>
        </p:nvSpPr>
        <p:spPr>
          <a:xfrm>
            <a:off x="5498021" y="298207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4_2#829440e33.choices?vaa=1&amp;vcp=1&amp;vop=1&amp;pid=e82dda452&amp;color=36,64,97&amp;vtp=1&amp;bbb=1"/>
              <p:cNvSpPr/>
              <p:nvPr/>
            </p:nvSpPr>
            <p:spPr>
              <a:xfrm>
                <a:off x="539496" y="332522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87040" algn="l"/>
                    <a:tab pos="5758180" algn="l"/>
                    <a:tab pos="85293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134_2#829440e33.choices?vaa=1&amp;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5228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35_1#829440e33?vaa=1&amp;vcp=1&amp;vop=1&amp;pid=e82dda452&amp;color=36,64,97&amp;vtp=1&amp;bbb=1"/>
              <p:cNvSpPr/>
              <p:nvPr/>
            </p:nvSpPr>
            <p:spPr>
              <a:xfrm>
                <a:off x="539496" y="3689718"/>
                <a:ext cx="11109960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35_1#829440e33?vaa=1&amp;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89718"/>
                <a:ext cx="11109960" cy="570548"/>
              </a:xfrm>
              <a:prstGeom prst="rect">
                <a:avLst/>
              </a:prstGeom>
              <a:blipFill>
                <a:blip r:embed="rId5"/>
                <a:stretch>
                  <a:fillRect l="-1317" b="-13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38_1#fb9344caa?vaa=1&amp;vcp=1&amp;vop=1&amp;pid=e82dda452&amp;color=36,64,97&amp;vtp=1&amp;bt=1&amp;bbb=1"/>
              <p:cNvSpPr/>
              <p:nvPr/>
            </p:nvSpPr>
            <p:spPr>
              <a:xfrm>
                <a:off x="539496" y="278579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138_1#fb9344caa?vaa=1&amp;vcp=1&amp;vop=1&amp;pid=e82dda45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5795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40_1#fb9344caa.blank?vaa=1&amp;vcp=1&amp;vop=1&amp;pid=e82dda452&amp;color=36,64,97&amp;vpa=25&amp;vtp=1"/>
          <p:cNvSpPr/>
          <p:nvPr/>
        </p:nvSpPr>
        <p:spPr>
          <a:xfrm>
            <a:off x="7700487" y="2926701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139_1#fb9344caa?vaa=1&amp;vcp=1&amp;vop=1&amp;pid=e82dda452&amp;color=36,64,97&amp;vtp=1&amp;bbb=1"/>
              <p:cNvSpPr/>
              <p:nvPr/>
            </p:nvSpPr>
            <p:spPr>
              <a:xfrm>
                <a:off x="539496" y="3316591"/>
                <a:ext cx="11109960" cy="937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139_1#fb9344caa?vaa=1&amp;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6591"/>
                <a:ext cx="11109960" cy="937959"/>
              </a:xfrm>
              <a:prstGeom prst="rect">
                <a:avLst/>
              </a:prstGeom>
              <a:blipFill>
                <a:blip r:embed="rId4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42_1#6c6425b05?vaa=1&amp;vcp=1&amp;vop=1&amp;pid=e82dda452&amp;color=36,64,97&amp;vtp=1&amp;bt=1&amp;bbb=1"/>
              <p:cNvSpPr/>
              <p:nvPr/>
            </p:nvSpPr>
            <p:spPr>
              <a:xfrm>
                <a:off x="539496" y="2489282"/>
                <a:ext cx="11109960" cy="559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7_BD.142_1#6c6425b05?vaa=1&amp;vcp=1&amp;vop=1&amp;pid=e82dda45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9282"/>
                <a:ext cx="11109960" cy="559880"/>
              </a:xfrm>
              <a:prstGeom prst="rect">
                <a:avLst/>
              </a:prstGeom>
              <a:blipFill>
                <a:blip r:embed="rId3"/>
                <a:stretch>
                  <a:fillRect l="-1317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144_1#6c6425b05.blank?vaa=1&amp;vcp=1&amp;vop=1&amp;pid=e82dda452&amp;color=36,64,97&amp;vpa=26&amp;vtp=1&amp;bbb=1"/>
              <p:cNvSpPr/>
              <p:nvPr/>
            </p:nvSpPr>
            <p:spPr>
              <a:xfrm>
                <a:off x="8170863" y="2635839"/>
                <a:ext cx="566039" cy="298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144_1#6c6425b05.blank?vaa=1&amp;vcp=1&amp;vop=1&amp;pid=e82dda452&amp;color=36,64,97&amp;vpa=2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863" y="2635839"/>
                <a:ext cx="566039" cy="298450"/>
              </a:xfrm>
              <a:prstGeom prst="rect">
                <a:avLst/>
              </a:prstGeom>
              <a:blipFill>
                <a:blip r:embed="rId4"/>
                <a:stretch>
                  <a:fillRect r="-4301" b="-12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143_1#6c6425b05?vaa=1&amp;vcp=1&amp;vop=1&amp;pid=e82dda452&amp;color=36,64,97&amp;vtp=1&amp;bbb=1"/>
              <p:cNvSpPr/>
              <p:nvPr/>
            </p:nvSpPr>
            <p:spPr>
              <a:xfrm>
                <a:off x="539496" y="3049542"/>
                <a:ext cx="11109960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143_1#6c6425b05?vaa=1&amp;vcp=1&amp;vop=1&amp;pid=e82dda45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9542"/>
                <a:ext cx="11109960" cy="1409700"/>
              </a:xfrm>
              <a:prstGeom prst="rect">
                <a:avLst/>
              </a:prstGeom>
              <a:blipFill>
                <a:blip r:embed="rId5"/>
                <a:stretch>
                  <a:fillRect l="-1317" b="-5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6c2182e5?vcp=1&amp;pid=0492e1760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4_BD#56c2182e5?vcp=1&amp;pid=0492e1760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ea46fd17e?vcp=1&amp;pid=56c2182e5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46_1#74b26ea55?vaa=1&amp;vcp=1&amp;vop=1&amp;pid=ea46fd17e&amp;color=36,64,97&amp;vtp=1&amp;bbb=1"/>
              <p:cNvSpPr/>
              <p:nvPr/>
            </p:nvSpPr>
            <p:spPr>
              <a:xfrm>
                <a:off x="539496" y="2092666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一质点运动的位移方程为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=10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该质点的瞬时速度为(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46_1#74b26ea55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48_1#74b26ea55.bracket?vaa=1&amp;vcp=1&amp;vop=1&amp;pid=ea46fd17e&amp;color=36,64,97&amp;vpa=27&amp;vtp=1"/>
          <p:cNvSpPr/>
          <p:nvPr/>
        </p:nvSpPr>
        <p:spPr>
          <a:xfrm>
            <a:off x="9897110" y="228716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46_2#74b26ea55.choices?vaa=1&amp;vcp=1&amp;vop=1&amp;pid=ea46fd17e&amp;color=36,64,97&amp;vtp=1&amp;bbb=1"/>
              <p:cNvSpPr/>
              <p:nvPr/>
            </p:nvSpPr>
            <p:spPr>
              <a:xfrm>
                <a:off x="539496" y="2618891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46_2#74b26ea55.choices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8891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47_1#74b26ea55?vaa=1&amp;vcp=1&amp;vop=1&amp;pid=ea46fd17e&amp;color=36,64,97&amp;vtp=1&amp;bbb=1"/>
              <p:cNvSpPr/>
              <p:nvPr/>
            </p:nvSpPr>
            <p:spPr>
              <a:xfrm>
                <a:off x="539496" y="302535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′=60−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47_1#74b26ea55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25354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0_1#3d0b919c8?vaa=1&amp;vcp=1&amp;vop=1&amp;pid=ea46fd17e&amp;color=36,64,97&amp;vtp=1&amp;bt=1&amp;bbb=1"/>
              <p:cNvSpPr/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50_1#3d0b919c8?vaa=1&amp;vcp=1&amp;vop=1&amp;pid=ea46fd17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2_1#3d0b919c8.bracket?vaa=1&amp;vcp=1&amp;vop=1&amp;pid=ea46fd17e&amp;color=36,64,97&amp;vpa=28&amp;vtp=1"/>
          <p:cNvSpPr/>
          <p:nvPr/>
        </p:nvSpPr>
        <p:spPr>
          <a:xfrm>
            <a:off x="7555103" y="282951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0_2#3d0b919c8.choices?vaa=1&amp;vcp=1&amp;vop=1&amp;pid=ea46fd17e&amp;color=36,64,97&amp;vtp=1&amp;bbb=1"/>
              <p:cNvSpPr/>
              <p:nvPr/>
            </p:nvSpPr>
            <p:spPr>
              <a:xfrm>
                <a:off x="539496" y="316409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6540" algn="l"/>
                    <a:tab pos="5567680" algn="l"/>
                    <a:tab pos="85293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150_2#3d0b919c8.choices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9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1_1#3d0b919c8?vaa=1&amp;vcp=1&amp;vop=1&amp;pid=ea46fd17e&amp;color=36,64,97&amp;vtp=1&amp;bbb=1&amp;hb=1"/>
              <p:cNvSpPr/>
              <p:nvPr/>
            </p:nvSpPr>
            <p:spPr>
              <a:xfrm>
                <a:off x="539496" y="353741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1_1#3d0b919c8?vaa=1&amp;vcp=1&amp;vop=1&amp;pid=ea46fd1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741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54_1#b8cf7fe69?vaa=1&amp;vcp=1&amp;vop=1&amp;pid=ea46fd17e&amp;color=36,64,97&amp;vtp=1&amp;bt=1&amp;bbb=1&amp;hb=1"/>
              <p:cNvSpPr/>
              <p:nvPr/>
            </p:nvSpPr>
            <p:spPr>
              <a:xfrm>
                <a:off x="539496" y="1165180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[江西六校2025高二联考]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垂直，且与曲线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相切的直线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与两坐标轴围成的三角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形的面积为(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54_1#b8cf7fe69?vaa=1&amp;vcp=1&amp;vop=1&amp;pid=ea46fd17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5180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r="-110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6_1#b8cf7fe69.bracket?vaa=1&amp;vcp=1&amp;vop=1&amp;pid=ea46fd17e&amp;color=36,64,97&amp;vpa=29&amp;vtp=1"/>
          <p:cNvSpPr/>
          <p:nvPr/>
        </p:nvSpPr>
        <p:spPr>
          <a:xfrm>
            <a:off x="1844421" y="182354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54_2#b8cf7fe69.choices?vaa=1&amp;vcp=1&amp;vop=1&amp;pid=ea46fd17e&amp;color=36,64,97&amp;vtp=1&amp;bbb=1"/>
              <p:cNvSpPr/>
              <p:nvPr/>
            </p:nvSpPr>
            <p:spPr>
              <a:xfrm>
                <a:off x="539496" y="210091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37815" algn="l"/>
                    <a:tab pos="5662930" algn="l"/>
                    <a:tab pos="8475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154_2#b8cf7fe69.choices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0915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55_1#b8cf7fe69?vaa=1&amp;vcp=1&amp;vop=1&amp;pid=ea46fd17e&amp;color=36,64,97&amp;vtp=1&amp;bbb=1"/>
              <p:cNvSpPr/>
              <p:nvPr/>
            </p:nvSpPr>
            <p:spPr>
              <a:xfrm>
                <a:off x="539496" y="2638316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垂直的直线的斜率为2.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与两坐标轴围成的三角形的面积为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55_1#b8cf7fe69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8316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58_1#765166067?vaa=1&amp;vcp=1&amp;vop=1&amp;pid=ea46fd17e&amp;color=36,64,97&amp;vtp=1&amp;bt=1&amp;bbb=1&amp;hb=1"/>
              <p:cNvSpPr/>
              <p:nvPr/>
            </p:nvSpPr>
            <p:spPr>
              <a:xfrm>
                <a:off x="539496" y="2904698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为正弦曲线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上一点，设以点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为切点的切线为直线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的倾斜角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58_1#765166067?vaa=1&amp;vcp=1&amp;vop=1&amp;pid=ea46fd17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4698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37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60_1#765166067.blank?vaa=1&amp;vcp=1&amp;vop=1&amp;pid=ea46fd17e&amp;color=36,64,97&amp;vpa=30&amp;vtp=1&amp;bbb=1&amp;rh=30.54504&amp;hb=1"/>
              <p:cNvSpPr/>
              <p:nvPr/>
            </p:nvSpPr>
            <p:spPr>
              <a:xfrm>
                <a:off x="539496" y="2866598"/>
                <a:ext cx="11109960" cy="71926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2785"/>
                  </a:lnSpc>
                </a:pPr>
                <a:r>
                  <a:rPr lang="en-US" altLang="zh-CN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60_1#765166067.blank?vaa=1&amp;vcp=1&amp;vop=1&amp;pid=ea46fd17e&amp;color=36,64,97&amp;vpa=30&amp;vtp=1&amp;bbb=1&amp;rh=30.54504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66598"/>
                <a:ext cx="11109960" cy="719265"/>
              </a:xfrm>
              <a:prstGeom prst="rect">
                <a:avLst/>
              </a:prstGeom>
              <a:blipFill>
                <a:blip r:embed="rId4"/>
                <a:stretch>
                  <a:fillRect l="-1043" b="-7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59_1#765166067?vaa=1&amp;vcp=1&amp;vop=1&amp;pid=ea46fd17e&amp;color=36,64,97&amp;vtp=1&amp;bbb=1"/>
              <p:cNvSpPr/>
              <p:nvPr/>
            </p:nvSpPr>
            <p:spPr>
              <a:xfrm>
                <a:off x="539496" y="3679779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59_1#765166067?vaa=1&amp;vcp=1&amp;vop=1&amp;pid=ea46fd1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79779"/>
                <a:ext cx="11109960" cy="525653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dea8bf73?lid=353a4614b&amp;cid=353a4614b&amp;vtp=1&amp;bbb=1">
            <a:hlinkClick r:id="rId3" action="ppaction://hlinksldjump"/>
          </p:cNvPr>
          <p:cNvSpPr/>
          <p:nvPr/>
        </p:nvSpPr>
        <p:spPr>
          <a:xfrm>
            <a:off x="4032504" y="1723644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导函数的概念</a:t>
            </a:r>
            <a:endParaRPr lang="en-US" altLang="zh-CN" sz="1600" dirty="0"/>
          </a:p>
        </p:txBody>
      </p:sp>
      <p:sp>
        <p:nvSpPr>
          <p:cNvPr id="3" name="C_1#目录1:1dea8bf73?lid=5e3f444fc&amp;cid=5e3f444fc&amp;vtp=1&amp;bbb=1">
            <a:hlinkClick r:id="rId3" action="ppaction://hlinksldjump"/>
          </p:cNvPr>
          <p:cNvSpPr/>
          <p:nvPr/>
        </p:nvSpPr>
        <p:spPr>
          <a:xfrm>
            <a:off x="4032504" y="2061972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几个常用函数的导数</a:t>
            </a:r>
            <a:endParaRPr lang="en-US" altLang="zh-CN" sz="1600" dirty="0"/>
          </a:p>
        </p:txBody>
      </p:sp>
      <p:sp>
        <p:nvSpPr>
          <p:cNvPr id="4" name="C_1#目录1:1dea8bf73?lid=efd687590&amp;cid=efd687590&amp;vtp=1&amp;bbb=1">
            <a:hlinkClick r:id="rId3" action="ppaction://hlinksldjump"/>
          </p:cNvPr>
          <p:cNvSpPr/>
          <p:nvPr/>
        </p:nvSpPr>
        <p:spPr>
          <a:xfrm>
            <a:off x="4032504" y="2400300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基本初等函数的求导公式</a:t>
            </a:r>
            <a:endParaRPr lang="en-US" altLang="zh-CN" sz="1600" dirty="0"/>
          </a:p>
        </p:txBody>
      </p:sp>
      <p:sp>
        <p:nvSpPr>
          <p:cNvPr id="5" name="C_1#目录1:1dea8bf73?lid=1951a5754&amp;cid=1951a5754&amp;vtp=1&amp;bbb=1">
            <a:hlinkClick r:id="rId3" action="ppaction://hlinksldjump"/>
          </p:cNvPr>
          <p:cNvSpPr/>
          <p:nvPr/>
        </p:nvSpPr>
        <p:spPr>
          <a:xfrm>
            <a:off x="4032504" y="2738628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导数的四则运算法则</a:t>
            </a:r>
            <a:endParaRPr lang="en-US" altLang="zh-CN" sz="1600" dirty="0"/>
          </a:p>
        </p:txBody>
      </p:sp>
      <p:sp>
        <p:nvSpPr>
          <p:cNvPr id="6" name="C_1#目录1:1dea8bf73?lid=c8837e388&amp;cid=c8837e388&amp;vtp=1&amp;bbb=1">
            <a:hlinkClick r:id="rId3" action="ppaction://hlinksldjump"/>
          </p:cNvPr>
          <p:cNvSpPr/>
          <p:nvPr/>
        </p:nvSpPr>
        <p:spPr>
          <a:xfrm>
            <a:off x="4032504" y="3076958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复合函数的导数</a:t>
            </a:r>
            <a:endParaRPr lang="en-US" altLang="zh-CN" sz="1600" dirty="0"/>
          </a:p>
        </p:txBody>
      </p:sp>
      <p:sp>
        <p:nvSpPr>
          <p:cNvPr id="7" name="C_1#目录1:1dea8bf73?lid=28fdd3e87&amp;cid=28fdd3e87&amp;vtp=1&amp;bbb=1">
            <a:hlinkClick r:id="rId4" action="ppaction://hlinksldjump"/>
          </p:cNvPr>
          <p:cNvSpPr/>
          <p:nvPr/>
        </p:nvSpPr>
        <p:spPr>
          <a:xfrm>
            <a:off x="8348472" y="1753977"/>
            <a:ext cx="3700093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求复合函数的导数</a:t>
            </a:r>
            <a:endParaRPr lang="en-US" altLang="zh-CN" sz="1600" dirty="0"/>
          </a:p>
        </p:txBody>
      </p:sp>
      <p:sp>
        <p:nvSpPr>
          <p:cNvPr id="8" name="C_1#目录1:1dea8bf73?lid=ce3ff794c&amp;cid=ce3ff794c&amp;vtp=1&amp;bbb=1">
            <a:hlinkClick r:id="rId5" action="ppaction://hlinksldjump"/>
          </p:cNvPr>
          <p:cNvSpPr/>
          <p:nvPr/>
        </p:nvSpPr>
        <p:spPr>
          <a:xfrm>
            <a:off x="8348472" y="2147169"/>
            <a:ext cx="3700093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导函数的奇偶性及周期性的探究</a:t>
            </a:r>
            <a:endParaRPr lang="en-US" altLang="zh-CN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_1#目录1:1dea8bf73?lid=e9ba8017e&amp;cid=e9ba8017e&amp;vtp=1&amp;bbb=1">
                <a:hlinkClick r:id="rId6" action="ppaction://hlinksldjump"/>
              </p:cNvPr>
              <p:cNvSpPr/>
              <p:nvPr/>
            </p:nvSpPr>
            <p:spPr>
              <a:xfrm>
                <a:off x="4032504" y="4242816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6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</a:t>
                </a:r>
                <a:r>
                  <a:rPr lang="en-US" altLang="zh-CN" sz="16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6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6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6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6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6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6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6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6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6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6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6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6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的理解有误</a:t>
                </a:r>
                <a:endParaRPr lang="en-US" altLang="zh-CN" sz="1600" dirty="0"/>
              </a:p>
            </p:txBody>
          </p:sp>
        </mc:Choice>
        <mc:Fallback>
          <p:sp>
            <p:nvSpPr>
              <p:cNvPr id="9" name="C_1#目录1:1dea8bf73?lid=e9ba8017e&amp;cid=e9ba8017e&amp;vtp=1&amp;bbb=1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4242816"/>
                <a:ext cx="5760720" cy="356616"/>
              </a:xfrm>
              <a:prstGeom prst="rect">
                <a:avLst/>
              </a:prstGeom>
              <a:blipFill>
                <a:blip r:embed="rId7"/>
                <a:stretch>
                  <a:fillRect l="-2222" t="-3390" b="-16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_1#目录1:1dea8bf73?lid=7ec351ead&amp;cid=7ec351ead&amp;vtp=1&amp;bbb=1">
            <a:hlinkClick r:id="rId8" action="ppaction://hlinksldjump"/>
          </p:cNvPr>
          <p:cNvSpPr/>
          <p:nvPr/>
        </p:nvSpPr>
        <p:spPr>
          <a:xfrm>
            <a:off x="8348472" y="4242816"/>
            <a:ext cx="363734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求函数的导数</a:t>
            </a:r>
            <a:endParaRPr lang="en-US" altLang="zh-CN" sz="1600" dirty="0"/>
          </a:p>
        </p:txBody>
      </p:sp>
      <p:sp>
        <p:nvSpPr>
          <p:cNvPr id="11" name="C_1#目录1:1dea8bf73?lid=02063cbf8&amp;cid=02063cbf8&amp;vtp=1&amp;bbb=1">
            <a:hlinkClick r:id="rId9" action="ppaction://hlinksldjump"/>
          </p:cNvPr>
          <p:cNvSpPr/>
          <p:nvPr/>
        </p:nvSpPr>
        <p:spPr>
          <a:xfrm>
            <a:off x="8348472" y="4669357"/>
            <a:ext cx="363734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求切线方程或切线斜率</a:t>
            </a:r>
            <a:endParaRPr lang="en-US" altLang="zh-CN" sz="1600" dirty="0"/>
          </a:p>
        </p:txBody>
      </p:sp>
      <p:sp>
        <p:nvSpPr>
          <p:cNvPr id="12" name="C_1#目录1:1dea8bf73?lid=15f9d9113&amp;cid=15f9d9113&amp;vtp=1&amp;bbb=1">
            <a:hlinkClick r:id="rId10" action="ppaction://hlinksldjump"/>
          </p:cNvPr>
          <p:cNvSpPr/>
          <p:nvPr/>
        </p:nvSpPr>
        <p:spPr>
          <a:xfrm>
            <a:off x="8348472" y="5062549"/>
            <a:ext cx="363734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导数公式的综合应用</a:t>
            </a:r>
            <a:endParaRPr lang="en-US" altLang="zh-CN" sz="1600" dirty="0"/>
          </a:p>
        </p:txBody>
      </p:sp>
      <p:sp>
        <p:nvSpPr>
          <p:cNvPr id="13" name="C_1#目录1:1dea8bf73?lid=f0ef2eaa2&amp;cid=f0ef2eaa2&amp;vtp=1&amp;bbb=1">
            <a:hlinkClick r:id="rId11" action="ppaction://hlinksldjump"/>
          </p:cNvPr>
          <p:cNvSpPr/>
          <p:nvPr/>
        </p:nvSpPr>
        <p:spPr>
          <a:xfrm>
            <a:off x="8348472" y="5455741"/>
            <a:ext cx="363734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与导数有关的最短距离问题</a:t>
            </a:r>
            <a:endParaRPr lang="en-US" altLang="zh-CN" sz="1600" dirty="0"/>
          </a:p>
        </p:txBody>
      </p:sp>
      <p:sp>
        <p:nvSpPr>
          <p:cNvPr id="14" name="C_1#目录1:1dea8bf73?lid=e82dda452&amp;cid=e82dda452&amp;vtp=1&amp;bbb=1">
            <a:hlinkClick r:id="rId12" action="ppaction://hlinksldjump"/>
          </p:cNvPr>
          <p:cNvSpPr/>
          <p:nvPr/>
        </p:nvSpPr>
        <p:spPr>
          <a:xfrm>
            <a:off x="8348472" y="5858077"/>
            <a:ext cx="363734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题型5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利用导数求函数解析式及其应用</a:t>
            </a:r>
            <a:endParaRPr lang="en-US" altLang="zh-CN" sz="1600" dirty="0"/>
          </a:p>
        </p:txBody>
      </p:sp>
      <p:pic>
        <p:nvPicPr>
          <p:cNvPr id="15" name="O_0#目录1:1dea8bf73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16" name="O_0#目录1:1dea8bf73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17" name="O_0#目录1:1dea8bf73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18" name="O_0#目录1:1dea8bf73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19" name="O_0#目录1:1dea8bf73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20" name="O_0#目录1:1dea8bf73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21" name="O_0#目录1:1dea8bf73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2" name="O_0#目录1:1dea8bf73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3" name="O_0#目录1:1dea8bf73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4" name="O_0#目录1:1dea8bf73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25" name="O_0#目录1:1dea8bf73.fixed?lid=1dea8bf73&amp;vcp=1&amp;color=0,55,96&amp;vtp=1&amp;bbb=1">
            <a:hlinkClick r:id="rId3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6" name="O_0#目录1:1dea8bf73.fixed?lid=c548c87bd&amp;vcp=1&amp;color=0,55,96&amp;vtp=1&amp;bbb=1">
            <a:hlinkClick r:id="rId4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27" name="O_0#目录1:1dea8bf73.fixed?lid=588acedbd&amp;vcp=1&amp;color=0,55,96&amp;vtp=1&amp;bbb=1">
            <a:hlinkClick r:id="rId6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8" name="O_0#目录1:1dea8bf73.fixed?lid=3a5b3702c&amp;vcp=1&amp;color=0,55,96&amp;vtp=1&amp;bbb=1">
            <a:hlinkClick r:id="rId8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29" name="O_0#目录1:1dea8bf73.fixed?lid=56c2182e5&amp;vcp=1&amp;color=0,55,96&amp;vtp=1&amp;bbb=1">
            <a:hlinkClick r:id="rId15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62_1#f7d279e0b?vaa=1&amp;vcp=1&amp;vop=1&amp;pid=ea46fd17e&amp;color=36,64,97&amp;vtp=1&amp;bt=1&amp;bbb=1&amp;hb=1"/>
              <p:cNvSpPr/>
              <p:nvPr/>
            </p:nvSpPr>
            <p:spPr>
              <a:xfrm>
                <a:off x="539496" y="169667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[陕西西安2025高二月考]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，则过点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图象相切的直线的方程为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62_1#f7d279e0b?vaa=1&amp;vcp=1&amp;vop=1&amp;pid=ea46fd17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667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64_1#f7d279e0b.blank?vaa=1&amp;vcp=1&amp;vop=1&amp;pid=ea46fd17e&amp;color=36,64,97&amp;vpa=31&amp;vtp=1&amp;bbb=1"/>
              <p:cNvSpPr/>
              <p:nvPr/>
            </p:nvSpPr>
            <p:spPr>
              <a:xfrm>
                <a:off x="556958" y="2149176"/>
                <a:ext cx="2035683" cy="273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64_1#f7d279e0b.blank?vaa=1&amp;vcp=1&amp;vop=1&amp;pid=ea46fd17e&amp;color=36,64,97&amp;vpa=3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58" y="2149176"/>
                <a:ext cx="2035683" cy="273495"/>
              </a:xfrm>
              <a:prstGeom prst="rect">
                <a:avLst/>
              </a:prstGeom>
              <a:blipFill>
                <a:blip r:embed="rId4"/>
                <a:stretch>
                  <a:fillRect l="-1497" t="-29545" r="-1497" b="-5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63_1#f7d279e0b?vaa=1&amp;vcp=1&amp;vop=1&amp;pid=ea46fd17e&amp;color=36,64,97&amp;vtp=1&amp;bbb=1&amp;hb=1"/>
              <p:cNvSpPr/>
              <p:nvPr/>
            </p:nvSpPr>
            <p:spPr>
              <a:xfrm>
                <a:off x="539496" y="2471756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设切点为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代入上式,得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，故上式可整理为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−2×0+1)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−2×1+1)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63_1#f7d279e0b?vaa=1&amp;vcp=1&amp;vop=1&amp;pid=ea46fd1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1756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66_1#ca0726312?vcp=1&amp;vop=1&amp;pid=ea46fd17e&amp;color=36,64,97&amp;vtp=1&amp;bt=1&amp;bbb=1"/>
              <p:cNvSpPr/>
              <p:nvPr/>
            </p:nvSpPr>
            <p:spPr>
              <a:xfrm>
                <a:off x="539496" y="1845424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66_1#ca0726312?vcp=1&amp;vop=1&amp;pid=ea46fd17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5424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67_1#c1900bd51?vcp=1&amp;vop=1&amp;pid=ca0726312&amp;color=36,64,97&amp;vtp=1&amp;bbb=1"/>
              <p:cNvSpPr/>
              <p:nvPr/>
            </p:nvSpPr>
            <p:spPr>
              <a:xfrm>
                <a:off x="539496" y="226103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67_1#c1900bd51?vcp=1&amp;vop=1&amp;pid=ca07263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103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68_1#c1900bd51?vcp=1&amp;vop=1&amp;pid=ca0726312&amp;color=36,64,97&amp;vtp=1&amp;bbb=1"/>
              <p:cNvSpPr/>
              <p:nvPr/>
            </p:nvSpPr>
            <p:spPr>
              <a:xfrm>
                <a:off x="539496" y="2676321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68_1#c1900bd51?vcp=1&amp;vop=1&amp;pid=ca07263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6321"/>
                <a:ext cx="11109960" cy="363284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169_1#39eafa965?vcp=1&amp;vop=1&amp;pid=ca0726312&amp;color=36,64,97&amp;vtp=1&amp;bbb=1"/>
              <p:cNvSpPr/>
              <p:nvPr/>
            </p:nvSpPr>
            <p:spPr>
              <a:xfrm>
                <a:off x="539496" y="3049638"/>
                <a:ext cx="11109960" cy="4157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169_1#39eafa965?vcp=1&amp;vop=1&amp;pid=ca07263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9638"/>
                <a:ext cx="11109960" cy="415735"/>
              </a:xfrm>
              <a:prstGeom prst="rect">
                <a:avLst/>
              </a:prstGeom>
              <a:blipFill>
                <a:blip r:embed="rId6"/>
                <a:stretch>
                  <a:fillRect l="-1317" b="-30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70_1#39eafa965?vcp=1&amp;vop=1&amp;pid=ca0726312&amp;color=36,64,97&amp;vtp=1&amp;bbb=1"/>
              <p:cNvSpPr/>
              <p:nvPr/>
            </p:nvSpPr>
            <p:spPr>
              <a:xfrm>
                <a:off x="539496" y="3517950"/>
                <a:ext cx="11109960" cy="16635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−3=1⋅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70_1#39eafa965?vcp=1&amp;vop=1&amp;pid=ca07263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7950"/>
                <a:ext cx="11109960" cy="1663510"/>
              </a:xfrm>
              <a:prstGeom prst="rect">
                <a:avLst/>
              </a:prstGeom>
              <a:blipFill>
                <a:blip r:embed="rId7"/>
                <a:stretch>
                  <a:fillRect l="-1317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3eee7f6d?vcp=1&amp;pid=56c2182e5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71_1#041f3b965?vaa=1&amp;vcp=1&amp;vop=1&amp;pid=83eee7f6d&amp;color=36,64,97&amp;vtp=1&amp;bbb=1"/>
              <p:cNvSpPr/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轴的交点的横坐标为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71_1#041f3b965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73_1#041f3b965.bracket?vaa=1&amp;vcp=1&amp;vop=1&amp;pid=83eee7f6d&amp;color=36,64,97&amp;vpa=32&amp;vtp=1"/>
          <p:cNvSpPr/>
          <p:nvPr/>
        </p:nvSpPr>
        <p:spPr>
          <a:xfrm>
            <a:off x="10374821" y="14401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71_2#041f3b965.choices?vaa=1&amp;vcp=1&amp;vop=1&amp;pid=83eee7f6d&amp;color=36,64,97&amp;vtp=1&amp;bbb=1"/>
              <p:cNvSpPr/>
              <p:nvPr/>
            </p:nvSpPr>
            <p:spPr>
              <a:xfrm>
                <a:off x="539496" y="173325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36215" algn="l"/>
                    <a:tab pos="5662930" algn="l"/>
                    <a:tab pos="8589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71_2#041f3b965.choices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3256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72_1#041f3b965?vaa=1&amp;vcp=1&amp;vop=1&amp;pid=83eee7f6d&amp;color=36,64,97&amp;vtp=1&amp;bbb=1"/>
              <p:cNvSpPr/>
              <p:nvPr/>
            </p:nvSpPr>
            <p:spPr>
              <a:xfrm>
                <a:off x="539496" y="2270530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，得曲线在点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处的切线的斜率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72_1#041f3b965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0530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75_1#f50687d48?vaa=1&amp;vcp=1&amp;vop=1&amp;pid=83eee7f6d&amp;color=36,64,97&amp;vtp=1&amp;bt=1&amp;bbb=1"/>
              <p:cNvSpPr/>
              <p:nvPr/>
            </p:nvSpPr>
            <p:spPr>
              <a:xfrm>
                <a:off x="539496" y="19130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的最短距离为(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75_1#f50687d48?vaa=1&amp;vcp=1&amp;vop=1&amp;pid=83eee7f6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30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7_1#f50687d48.bracket?vaa=1&amp;vcp=1&amp;vop=1&amp;pid=83eee7f6d&amp;color=36,64,97&amp;vpa=33&amp;vtp=1"/>
          <p:cNvSpPr/>
          <p:nvPr/>
        </p:nvSpPr>
        <p:spPr>
          <a:xfrm>
            <a:off x="6487351" y="199252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75_2#f50687d48.choices?vaa=1&amp;vcp=1&amp;vop=1&amp;pid=83eee7f6d&amp;color=36,64,97&amp;vtp=1&amp;bbb=1"/>
              <p:cNvSpPr/>
              <p:nvPr/>
            </p:nvSpPr>
            <p:spPr>
              <a:xfrm>
                <a:off x="539496" y="2285130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821940" algn="l"/>
                    <a:tab pos="5745480" algn="l"/>
                    <a:tab pos="8669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175_2#f50687d48.choices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5130"/>
                <a:ext cx="11109960" cy="391859"/>
              </a:xfrm>
              <a:prstGeom prst="rect">
                <a:avLst/>
              </a:prstGeom>
              <a:blipFill>
                <a:blip r:embed="rId4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76_1#f50687d48?vaa=1&amp;vcp=1&amp;vop=1&amp;pid=83eee7f6d&amp;color=36,64,97&amp;vtp=1&amp;bbb=1"/>
              <p:cNvSpPr/>
              <p:nvPr/>
            </p:nvSpPr>
            <p:spPr>
              <a:xfrm>
                <a:off x="539496" y="2726074"/>
                <a:ext cx="11109960" cy="2220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平行且与曲线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相切的直线的方程为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，所以切点为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2−0+3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的最短距离为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76_1#f50687d48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6074"/>
                <a:ext cx="11109960" cy="2220659"/>
              </a:xfrm>
              <a:prstGeom prst="rect">
                <a:avLst/>
              </a:prstGeom>
              <a:blipFill>
                <a:blip r:embed="rId5"/>
                <a:stretch>
                  <a:fillRect l="-1317" b="-6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79_1#4372faae0?vaa=1&amp;vcp=1&amp;vop=1&amp;pid=83eee7f6d&amp;color=36,64,97&amp;vtp=1&amp;bt=1&amp;bbb=1"/>
              <p:cNvSpPr/>
              <p:nvPr/>
            </p:nvSpPr>
            <p:spPr>
              <a:xfrm>
                <a:off x="539496" y="2475883"/>
                <a:ext cx="11109960" cy="4157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BD.179_1#4372faae0?vaa=1&amp;vcp=1&amp;vop=1&amp;pid=83eee7f6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5883"/>
                <a:ext cx="11109960" cy="415735"/>
              </a:xfrm>
              <a:prstGeom prst="rect">
                <a:avLst/>
              </a:prstGeom>
              <a:blipFill>
                <a:blip r:embed="rId3"/>
                <a:stretch>
                  <a:fillRect l="-1317" b="-30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81_1#4372faae0.blank?vaa=1&amp;vcp=1&amp;vop=1&amp;pid=83eee7f6d&amp;color=36,64,97&amp;vpa=34&amp;vtp=1"/>
          <p:cNvSpPr/>
          <p:nvPr/>
        </p:nvSpPr>
        <p:spPr>
          <a:xfrm>
            <a:off x="9098439" y="2432322"/>
            <a:ext cx="280988" cy="4017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0_1#4372faae0?vaa=1&amp;vcp=1&amp;vop=1&amp;pid=83eee7f6d&amp;color=36,64,97&amp;vtp=1&amp;bbb=1"/>
              <p:cNvSpPr/>
              <p:nvPr/>
            </p:nvSpPr>
            <p:spPr>
              <a:xfrm>
                <a:off x="539496" y="2937592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的图象在点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180_1#4372faae0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7592"/>
                <a:ext cx="11109960" cy="1611630"/>
              </a:xfrm>
              <a:prstGeom prst="rect">
                <a:avLst/>
              </a:prstGeom>
              <a:blipFill>
                <a:blip r:embed="rId4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83_1#70814b4f8?vaa=1&amp;vcp=1&amp;vop=1&amp;pid=83eee7f6d&amp;color=36,64,97&amp;vtp=1&amp;bt=1&amp;bbb=1"/>
              <p:cNvSpPr/>
              <p:nvPr/>
            </p:nvSpPr>
            <p:spPr>
              <a:xfrm>
                <a:off x="539496" y="2604439"/>
                <a:ext cx="11109960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的导函数，若函数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83_1#70814b4f8?vaa=1&amp;vcp=1&amp;vop=1&amp;pid=83eee7f6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4439"/>
                <a:ext cx="11109960" cy="458978"/>
              </a:xfrm>
              <a:prstGeom prst="rect">
                <a:avLst/>
              </a:prstGeom>
              <a:blipFill>
                <a:blip r:embed="rId3"/>
                <a:stretch>
                  <a:fillRect l="-1317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85_1#70814b4f8.blank?vaa=1&amp;vcp=1&amp;vop=1&amp;pid=83eee7f6d&amp;color=36,64,97&amp;vpa=35&amp;vtp=1&amp;bbb=1"/>
              <p:cNvSpPr/>
              <p:nvPr/>
            </p:nvSpPr>
            <p:spPr>
              <a:xfrm>
                <a:off x="9183180" y="2815195"/>
                <a:ext cx="885063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85_1#70814b4f8.blank?vaa=1&amp;vcp=1&amp;vop=1&amp;pid=83eee7f6d&amp;color=36,64,97&amp;vpa=3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180" y="2815195"/>
                <a:ext cx="885063" cy="260350"/>
              </a:xfrm>
              <a:prstGeom prst="rect">
                <a:avLst/>
              </a:prstGeom>
              <a:blipFill>
                <a:blip r:embed="rId4"/>
                <a:stretch>
                  <a:fillRect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4_1#70814b4f8?vaa=1&amp;vcp=1&amp;vop=1&amp;pid=83eee7f6d&amp;color=36,64,97&amp;vtp=1&amp;bbb=1"/>
              <p:cNvSpPr/>
              <p:nvPr/>
            </p:nvSpPr>
            <p:spPr>
              <a:xfrm>
                <a:off x="539496" y="3067671"/>
                <a:ext cx="11109960" cy="125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1,+∞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84_1#70814b4f8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67671"/>
                <a:ext cx="11109960" cy="1255840"/>
              </a:xfrm>
              <a:prstGeom prst="rect">
                <a:avLst/>
              </a:prstGeom>
              <a:blipFill>
                <a:blip r:embed="rId5"/>
                <a:stretch>
                  <a:fillRect l="-1317" b="-11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87_1#51017698a?vaa=1&amp;vcp=1&amp;vop=1&amp;pid=83eee7f6d&amp;color=36,64,97&amp;vtp=1&amp;bt=1&amp;bbb=1"/>
              <p:cNvSpPr/>
              <p:nvPr/>
            </p:nvSpPr>
            <p:spPr>
              <a:xfrm>
                <a:off x="539496" y="275458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87_1#51017698a?vaa=1&amp;vcp=1&amp;vop=1&amp;pid=83eee7f6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458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89_1#51017698a.blank?vaa=1&amp;vcp=1&amp;vop=1&amp;pid=83eee7f6d&amp;color=36,64,97&amp;vpa=36&amp;vtp=1&amp;bbb=1"/>
              <p:cNvSpPr/>
              <p:nvPr/>
            </p:nvSpPr>
            <p:spPr>
              <a:xfrm>
                <a:off x="6626226" y="2796938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89_1#51017698a.blank?vaa=1&amp;vcp=1&amp;vop=1&amp;pid=83eee7f6d&amp;color=36,64,97&amp;vpa=3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6226" y="2796938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88_1#51017698a?vaa=1&amp;vcp=1&amp;vop=1&amp;pid=83eee7f6d&amp;color=36,64,97&amp;vtp=1&amp;bbb=1&amp;hb=1"/>
              <p:cNvSpPr/>
              <p:nvPr/>
            </p:nvSpPr>
            <p:spPr>
              <a:xfrm>
                <a:off x="539496" y="312517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88_1#51017698a?vaa=1&amp;vcp=1&amp;vop=1&amp;pid=83eee7f6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517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91_1#a53327930?vaa=1&amp;vcp=1&amp;vop=1&amp;pid=83eee7f6d&amp;color=36,64,97&amp;vtp=1&amp;bt=1&amp;bbb=1&amp;hb=1"/>
              <p:cNvSpPr/>
              <p:nvPr/>
            </p:nvSpPr>
            <p:spPr>
              <a:xfrm>
                <a:off x="539496" y="111968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已知定义在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在公共点处的切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线相同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191_1#a53327930?vaa=1&amp;vcp=1&amp;vop=1&amp;pid=83eee7f6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968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42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93_1#a53327930.blank?vaa=1&amp;vcp=1&amp;vop=1&amp;pid=83eee7f6d&amp;color=36,64,97&amp;vpa=37&amp;vtp=1"/>
          <p:cNvSpPr/>
          <p:nvPr/>
        </p:nvSpPr>
        <p:spPr>
          <a:xfrm>
            <a:off x="2576227" y="1487347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92_1#a53327930?vaa=1&amp;vcp=1&amp;vop=1&amp;pid=83eee7f6d&amp;color=36,64,97&amp;vtp=1&amp;bbb=1"/>
              <p:cNvSpPr/>
              <p:nvPr/>
            </p:nvSpPr>
            <p:spPr>
              <a:xfrm>
                <a:off x="539496" y="1897811"/>
                <a:ext cx="11109960" cy="3999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依题意设曲线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在公共点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处的切线相同.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=−6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或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舍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192_1#a53327930?vaa=1&amp;vcp=1&amp;vop=1&amp;pid=83eee7f6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7811"/>
                <a:ext cx="11109960" cy="3999040"/>
              </a:xfrm>
              <a:prstGeom prst="rect">
                <a:avLst/>
              </a:prstGeom>
              <a:blipFill>
                <a:blip r:embed="rId4"/>
                <a:stretch>
                  <a:fillRect l="-1317" b="-35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eefe215f?vcp=1&amp;pid=56c2182e5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p:sp>
        <p:nvSpPr>
          <p:cNvPr id="3" name="QC_6_BD.195_1#5a50fa64b?vaa=1&amp;vcp=1&amp;vop=1&amp;pid=7eefe215f&amp;color=36,64,97&amp;vtp=1&amp;bbb=1"/>
          <p:cNvSpPr/>
          <p:nvPr/>
        </p:nvSpPr>
        <p:spPr>
          <a:xfrm>
            <a:off x="539496" y="136123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13.（多选）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[河南部分学校2025高二期中]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下列求导数的运算正确的是(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6_AN.197_1#5a50fa64b.bracket?vaa=1&amp;vcp=1&amp;vop=1&amp;pid=7eefe215f&amp;color=36,64,97&amp;vpa=38&amp;vtp=1&amp;bbb=1"/>
          <p:cNvSpPr/>
          <p:nvPr/>
        </p:nvSpPr>
        <p:spPr>
          <a:xfrm>
            <a:off x="7730871" y="1440140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95_2#5a50fa64b.choices?vaa=1&amp;vcp=1&amp;vop=1&amp;pid=7eefe215f&amp;color=36,64,97&amp;vtp=1&amp;bbb=1"/>
              <p:cNvSpPr/>
              <p:nvPr/>
            </p:nvSpPr>
            <p:spPr>
              <a:xfrm>
                <a:off x="539496" y="1733256"/>
                <a:ext cx="11109960" cy="90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95_2#5a50fa64b.choices?vaa=1&amp;vcp=1&amp;vop=1&amp;pid=7eefe21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3256"/>
                <a:ext cx="11109960" cy="901700"/>
              </a:xfrm>
              <a:prstGeom prst="rect">
                <a:avLst/>
              </a:prstGeom>
              <a:blipFill>
                <a:blip r:embed="rId3"/>
                <a:stretch>
                  <a:fillRect l="-1317" b="-16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96_1#5a50fa64b?vaa=1&amp;vcp=1&amp;vop=1&amp;pid=7eefe215f&amp;color=36,64,97&amp;vtp=1&amp;bbb=1&amp;hb=1"/>
              <p:cNvSpPr/>
              <p:nvPr/>
            </p:nvSpPr>
            <p:spPr>
              <a:xfrm>
                <a:off x="539496" y="2634956"/>
                <a:ext cx="11109960" cy="2348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，故选项A正确.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B，方法一：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，故选项B正确.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，故选项C正确.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，故选项D错误．故选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96_1#5a50fa64b?vaa=1&amp;vcp=1&amp;vop=1&amp;pid=7eefe215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4956"/>
                <a:ext cx="11109960" cy="2348040"/>
              </a:xfrm>
              <a:prstGeom prst="rect">
                <a:avLst/>
              </a:prstGeom>
              <a:blipFill>
                <a:blip r:embed="rId4"/>
                <a:stretch>
                  <a:fillRect l="-1317" r="-823" b="-6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99_1#94737b8e5?vaa=1&amp;vcp=1&amp;vop=1&amp;pid=7eefe215f&amp;color=36,64,97&amp;vtp=1&amp;bt=1&amp;bbb=1&amp;hb=1"/>
              <p:cNvSpPr/>
              <p:nvPr/>
            </p:nvSpPr>
            <p:spPr>
              <a:xfrm>
                <a:off x="539496" y="2237536"/>
                <a:ext cx="11109960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两个无穷小之比或两个无穷大之比的极限可能存在，也可能不存在，为此，伯努利提出洛必达法则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，即在一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定条件下通过对分子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、分母分别求导再求极限来确定未定式值的方法，如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99_1#94737b8e5?vaa=1&amp;vcp=1&amp;vop=1&amp;pid=7eefe215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7536"/>
                <a:ext cx="11109960" cy="1384300"/>
              </a:xfrm>
              <a:prstGeom prst="rect">
                <a:avLst/>
              </a:prstGeom>
              <a:blipFill>
                <a:blip r:embed="rId3"/>
                <a:stretch>
                  <a:fillRect l="-1317" r="-714" b="-44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01_1#94737b8e5.bracket?vaa=1&amp;vcp=1&amp;vop=1&amp;pid=7eefe215f&amp;color=36,64,97&amp;vpa=39&amp;vtp=1"/>
          <p:cNvSpPr/>
          <p:nvPr/>
        </p:nvSpPr>
        <p:spPr>
          <a:xfrm>
            <a:off x="2243519" y="326547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99_2#94737b8e5.choices?vaa=1&amp;vcp=1&amp;vop=1&amp;pid=7eefe215f&amp;color=36,64,97&amp;vtp=1&amp;bbb=1"/>
              <p:cNvSpPr/>
              <p:nvPr/>
            </p:nvSpPr>
            <p:spPr>
              <a:xfrm>
                <a:off x="539496" y="362437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37815" algn="l"/>
                    <a:tab pos="5650230" algn="l"/>
                    <a:tab pos="8475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199_2#94737b8e5.choices?vaa=1&amp;vcp=1&amp;vop=1&amp;pid=7eefe21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24376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0_1#94737b8e5?vaa=1&amp;vcp=1&amp;vop=1&amp;pid=7eefe215f&amp;color=36,64,97&amp;vtp=1&amp;bbb=1"/>
              <p:cNvSpPr/>
              <p:nvPr/>
            </p:nvSpPr>
            <p:spPr>
              <a:xfrm>
                <a:off x="539496" y="4161078"/>
                <a:ext cx="11109960" cy="57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200_1#94737b8e5?vaa=1&amp;vcp=1&amp;vop=1&amp;pid=7eefe215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1078"/>
                <a:ext cx="11109960" cy="571500"/>
              </a:xfrm>
              <a:prstGeom prst="rect">
                <a:avLst/>
              </a:prstGeom>
              <a:blipFill>
                <a:blip r:embed="rId5"/>
                <a:stretch>
                  <a:fillRect l="-1317" b="-96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dea8bf73?vcp=1&amp;pid=0492e1760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1dea8bf73?vcp=1&amp;pid=0492e1760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353a4614b?vcp=1&amp;pid=1dea8bf73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导函数的概念</a:t>
            </a:r>
            <a:endParaRPr lang="en-US" altLang="zh-CN" sz="2200" dirty="0"/>
          </a:p>
        </p:txBody>
      </p:sp>
      <p:sp>
        <p:nvSpPr>
          <p:cNvPr id="5" name="C_5_BD#5e3f444fc?vcp=1&amp;pid=1dea8bf73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几个常用函数的导数</a:t>
            </a:r>
            <a:endParaRPr lang="en-US" altLang="zh-CN" sz="2200" dirty="0"/>
          </a:p>
        </p:txBody>
      </p:sp>
      <p:sp>
        <p:nvSpPr>
          <p:cNvPr id="6" name="C_5_BD#efd687590?vcp=1&amp;pid=1dea8bf73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基本初等函数的求导公式</a:t>
            </a:r>
            <a:endParaRPr lang="en-US" altLang="zh-CN" sz="2200" dirty="0"/>
          </a:p>
        </p:txBody>
      </p:sp>
      <p:sp>
        <p:nvSpPr>
          <p:cNvPr id="7" name="C_5_BD#1951a5754?vcp=1&amp;pid=1dea8bf73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导数的四则运算法则</a:t>
            </a:r>
            <a:endParaRPr lang="en-US" altLang="zh-CN" sz="2200" dirty="0"/>
          </a:p>
        </p:txBody>
      </p:sp>
      <p:sp>
        <p:nvSpPr>
          <p:cNvPr id="8" name="C_5_BD#c8837e388?vcp=1&amp;pid=1dea8bf73&amp;color=101,101,255&amp;vtp=1&amp;bbb=1"/>
          <p:cNvSpPr/>
          <p:nvPr/>
        </p:nvSpPr>
        <p:spPr>
          <a:xfrm>
            <a:off x="539496" y="3502152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复合函数的导数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_1#8c8115442?vcp=1&amp;vop=1&amp;pid=c8837e388&amp;color=36,64,97&amp;mp=1&amp;vtp=1&amp;bt=1&amp;bbb=1"/>
          <p:cNvSpPr/>
          <p:nvPr/>
        </p:nvSpPr>
        <p:spPr>
          <a:xfrm>
            <a:off x="539496" y="16703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判断（正确的打“√”，错误的打“×”）.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T_7_BD.2_1#cb850b20e?vaa=1&amp;vcp=1&amp;pid=8c8115442&amp;color=36,64,97&amp;vtp=1&amp;bbb=1"/>
              <p:cNvSpPr/>
              <p:nvPr/>
            </p:nvSpPr>
            <p:spPr>
              <a:xfrm>
                <a:off x="539496" y="207326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T_7_BD.2_1#cb850b20e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7326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T_7_AN.4_1#cb850b20e.bracket?vaa=1&amp;vcp=1&amp;pid=8c8115442&amp;color=36,64,97&amp;vpa=1&amp;vtp=1"/>
          <p:cNvSpPr/>
          <p:nvPr/>
        </p:nvSpPr>
        <p:spPr>
          <a:xfrm>
            <a:off x="4009232" y="2069451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T_7_AS.3_1#cb850b20e?vaa=1&amp;vcp=1&amp;pid=8c8115442&amp;color=36,64,97&amp;vtp=1&amp;bbb=1"/>
              <p:cNvSpPr/>
              <p:nvPr/>
            </p:nvSpPr>
            <p:spPr>
              <a:xfrm>
                <a:off x="539496" y="2488551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T_7_AS.3_1#cb850b20e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8551"/>
                <a:ext cx="11109960" cy="363284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T_7_BD.6_1#7959d854f?vaa=1&amp;vcp=1&amp;pid=8c8115442&amp;color=36,64,97&amp;vtp=1&amp;bbb=1"/>
              <p:cNvSpPr/>
              <p:nvPr/>
            </p:nvSpPr>
            <p:spPr>
              <a:xfrm>
                <a:off x="539496" y="290384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7" name="QT_7_BD.6_1#7959d854f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3841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T_7_AN.7_1#7959d854f.bracket?vaa=1&amp;vcp=1&amp;pid=8c8115442&amp;color=36,64,97&amp;vpa=2&amp;vtp=1"/>
          <p:cNvSpPr/>
          <p:nvPr/>
        </p:nvSpPr>
        <p:spPr>
          <a:xfrm>
            <a:off x="5519261" y="2900031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T_7_BD.8_1#8da67d6fe?vaa=1&amp;vcp=1&amp;pid=8c8115442&amp;color=36,64,97&amp;vtp=1&amp;bbb=1"/>
              <p:cNvSpPr/>
              <p:nvPr/>
            </p:nvSpPr>
            <p:spPr>
              <a:xfrm>
                <a:off x="539496" y="3277158"/>
                <a:ext cx="11109960" cy="49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d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9" name="QT_7_BD.8_1#8da67d6fe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7158"/>
                <a:ext cx="11109960" cy="495300"/>
              </a:xfrm>
              <a:prstGeom prst="rect">
                <a:avLst/>
              </a:prstGeom>
              <a:blipFill>
                <a:blip r:embed="rId6"/>
                <a:stretch>
                  <a:fillRect l="-1317" b="-13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T_7_AN.9_1#8da67d6fe.bracket?vaa=1&amp;vcp=1&amp;pid=8c8115442&amp;color=36,64,97&amp;vpa=3&amp;vtp=1"/>
          <p:cNvSpPr/>
          <p:nvPr/>
        </p:nvSpPr>
        <p:spPr>
          <a:xfrm>
            <a:off x="4169760" y="3430764"/>
            <a:ext cx="292100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T_7_BD.10_1#5b63713d8?vaa=1&amp;vcp=1&amp;pid=8c8115442&amp;color=36,64,97&amp;vtp=1&amp;bbb=1"/>
              <p:cNvSpPr/>
              <p:nvPr/>
            </p:nvSpPr>
            <p:spPr>
              <a:xfrm>
                <a:off x="539496" y="377245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11" name="QT_7_BD.10_1#5b63713d8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2458"/>
                <a:ext cx="11109960" cy="360680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T_7_AN.12_1#5b63713d8.bracket?vaa=1&amp;vcp=1&amp;pid=8c8115442&amp;color=36,64,97&amp;vpa=4&amp;vtp=1"/>
          <p:cNvSpPr/>
          <p:nvPr/>
        </p:nvSpPr>
        <p:spPr>
          <a:xfrm>
            <a:off x="4201066" y="3768648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T_7_AS.11_1#5b63713d8?vaa=1&amp;vcp=1&amp;pid=8c8115442&amp;color=36,64,97&amp;vtp=1&amp;bbb=1"/>
              <p:cNvSpPr/>
              <p:nvPr/>
            </p:nvSpPr>
            <p:spPr>
              <a:xfrm>
                <a:off x="539496" y="417892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3" name="QT_7_AS.11_1#5b63713d8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78921"/>
                <a:ext cx="11109960" cy="363665"/>
              </a:xfrm>
              <a:prstGeom prst="rect">
                <a:avLst/>
              </a:prstGeom>
              <a:blipFill>
                <a:blip r:embed="rId8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QT_7_BD.14_1#1f5a33c1f?vaa=1&amp;vcp=1&amp;pid=8c8115442&amp;color=36,64,97&amp;vtp=1&amp;bbb=1"/>
              <p:cNvSpPr/>
              <p:nvPr/>
            </p:nvSpPr>
            <p:spPr>
              <a:xfrm>
                <a:off x="539496" y="459421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的导数为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15" name="QT_7_BD.14_1#1f5a33c1f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94211"/>
                <a:ext cx="11109960" cy="360680"/>
              </a:xfrm>
              <a:prstGeom prst="rect">
                <a:avLst/>
              </a:prstGeom>
              <a:blipFill>
                <a:blip r:embed="rId9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QT_7_AN.16_1#1f5a33c1f.bracket?vaa=1&amp;vcp=1&amp;pid=8c8115442&amp;color=36,64,97&amp;vpa=5&amp;vtp=1"/>
          <p:cNvSpPr/>
          <p:nvPr/>
        </p:nvSpPr>
        <p:spPr>
          <a:xfrm>
            <a:off x="5466621" y="4590401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QT_7_AS.15_1#1f5a33c1f?vaa=1&amp;vcp=1&amp;pid=8c8115442&amp;color=36,64,97&amp;vtp=1&amp;bbb=1"/>
              <p:cNvSpPr/>
              <p:nvPr/>
            </p:nvSpPr>
            <p:spPr>
              <a:xfrm>
                <a:off x="539496" y="500950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17" name="QT_7_AS.15_1#1f5a33c1f?vaa=1&amp;vcp=1&amp;pid=8c81154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09501"/>
                <a:ext cx="11109960" cy="363665"/>
              </a:xfrm>
              <a:prstGeom prst="rect">
                <a:avLst/>
              </a:prstGeom>
              <a:blipFill>
                <a:blip r:embed="rId10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10" grpId="0" build="p" animBg="1"/>
      <p:bldP spid="12" grpId="0" build="p" animBg="1"/>
      <p:bldP spid="13" grpId="0" build="p" animBg="1"/>
      <p:bldP spid="16" grpId="0" build="p" animBg="1"/>
      <p:bldP spid="1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548c87bd?vcp=1&amp;pid=0492e1760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c548c87bd?vcp=1&amp;pid=0492e1760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28fdd3e87?vcp=1&amp;pid=c548c87bd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求复合函数的导数</a:t>
            </a:r>
            <a:endParaRPr lang="en-US" altLang="zh-CN" sz="2200" dirty="0"/>
          </a:p>
        </p:txBody>
      </p:sp>
      <p:sp>
        <p:nvSpPr>
          <p:cNvPr id="5" name="QO_6_BD.18_1#21156f15b?vcp=1&amp;vop=1&amp;pid=28fdd3e87&amp;color=36,64,97&amp;vtp=1&amp;bbb=1"/>
          <p:cNvSpPr/>
          <p:nvPr/>
        </p:nvSpPr>
        <p:spPr>
          <a:xfrm>
            <a:off x="539496" y="19845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求下列函数的导数: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19_1#41b2a61c7?vcp=1&amp;vop=1&amp;pid=21156f15b&amp;color=36,64,97&amp;vtp=1&amp;bbb=1"/>
              <p:cNvSpPr/>
              <p:nvPr/>
            </p:nvSpPr>
            <p:spPr>
              <a:xfrm>
                <a:off x="539496" y="2348571"/>
                <a:ext cx="11109960" cy="547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19_1#41b2a61c7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71"/>
                <a:ext cx="11109960" cy="547878"/>
              </a:xfrm>
              <a:prstGeom prst="rect">
                <a:avLst/>
              </a:prstGeom>
              <a:blipFill>
                <a:blip r:embed="rId4"/>
                <a:stretch>
                  <a:fillRect l="-1317" b="-1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0_1#41b2a61c7?vcp=1&amp;vop=1&amp;pid=21156f15b&amp;color=36,64,97&amp;vtp=1&amp;bbb=1"/>
              <p:cNvSpPr/>
              <p:nvPr/>
            </p:nvSpPr>
            <p:spPr>
              <a:xfrm>
                <a:off x="539496" y="2904196"/>
                <a:ext cx="11109960" cy="168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20_1#41b2a61c7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4196"/>
                <a:ext cx="11109960" cy="1689100"/>
              </a:xfrm>
              <a:prstGeom prst="rect">
                <a:avLst/>
              </a:prstGeom>
              <a:blipFill>
                <a:blip r:embed="rId5"/>
                <a:stretch>
                  <a:fillRect l="-1317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BD.21_1#85ec02ff0?vcp=1&amp;vop=1&amp;pid=21156f15b&amp;color=36,64,97&amp;vtp=1&amp;bbb=1"/>
              <p:cNvSpPr/>
              <p:nvPr/>
            </p:nvSpPr>
            <p:spPr>
              <a:xfrm>
                <a:off x="539496" y="459329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BD.21_1#85ec02ff0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93296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22_1#85ec02ff0?vcp=1&amp;vop=1&amp;pid=21156f15b&amp;color=36,64,97&amp;vtp=1&amp;bbb=1"/>
              <p:cNvSpPr/>
              <p:nvPr/>
            </p:nvSpPr>
            <p:spPr>
              <a:xfrm>
                <a:off x="539496" y="493238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22_1#85ec02ff0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32386"/>
                <a:ext cx="11109960" cy="838200"/>
              </a:xfrm>
              <a:prstGeom prst="rect">
                <a:avLst/>
              </a:prstGeom>
              <a:blipFill>
                <a:blip r:embed="rId7"/>
                <a:stretch>
                  <a:fillRect l="-1317" b="-65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3_1#c28bfb3f4?vcp=1&amp;vop=1&amp;pid=21156f15b&amp;color=36,64,97&amp;vtp=1&amp;bt=1&amp;bbb=1"/>
              <p:cNvSpPr/>
              <p:nvPr/>
            </p:nvSpPr>
            <p:spPr>
              <a:xfrm>
                <a:off x="539496" y="1892191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3_1#c28bfb3f4?vcp=1&amp;vop=1&amp;pid=21156f15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2191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4_1#c28bfb3f4?vcp=1&amp;vop=1&amp;pid=21156f15b&amp;color=36,64,97&amp;vtp=1&amp;bbb=1"/>
              <p:cNvSpPr/>
              <p:nvPr/>
            </p:nvSpPr>
            <p:spPr>
              <a:xfrm>
                <a:off x="539496" y="2265825"/>
                <a:ext cx="11109960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⋅2=2⋅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4_1#c28bfb3f4?vcp=1&amp;vop=1&amp;pid=21156f1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5825"/>
                <a:ext cx="11109960" cy="2868359"/>
              </a:xfrm>
              <a:prstGeom prst="rect">
                <a:avLst/>
              </a:prstGeom>
              <a:blipFill>
                <a:blip r:embed="rId4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10635</Words>
  <Application>Microsoft Office PowerPoint</Application>
  <PresentationFormat>宽屏</PresentationFormat>
  <Paragraphs>500</Paragraphs>
  <Slides>59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0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2025-10-21T08:25:28Z</dcterms:created>
  <dcterms:modified xsi:type="dcterms:W3CDTF">2025-10-21T12:25:49Z</dcterms:modified>
  <cp:category/>
  <cp:contentStatus/>
</cp:coreProperties>
</file>